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4"/>
  </p:notesMasterIdLst>
  <p:sldIdLst>
    <p:sldId id="256" r:id="rId2"/>
    <p:sldId id="257" r:id="rId3"/>
    <p:sldId id="258" r:id="rId4"/>
    <p:sldId id="259" r:id="rId5"/>
    <p:sldId id="260" r:id="rId6"/>
    <p:sldId id="261" r:id="rId7"/>
    <p:sldId id="262" r:id="rId8"/>
    <p:sldId id="263" r:id="rId9"/>
    <p:sldId id="266" r:id="rId10"/>
    <p:sldId id="267" r:id="rId11"/>
    <p:sldId id="264" r:id="rId12"/>
    <p:sldId id="265"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25"/>
    <p:restoredTop sz="72213"/>
  </p:normalViewPr>
  <p:slideViewPr>
    <p:cSldViewPr snapToGrid="0" snapToObjects="1">
      <p:cViewPr varScale="1">
        <p:scale>
          <a:sx n="76" d="100"/>
          <a:sy n="76" d="100"/>
        </p:scale>
        <p:origin x="7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605B2-1CA1-CC4E-909A-C4BAE7DB8ED9}" type="datetimeFigureOut">
              <a:rPr lang="en-US" smtClean="0"/>
              <a:t>10/5/19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C326E-54AE-C54D-80E5-3E128F859C40}" type="slidenum">
              <a:rPr lang="en-US" smtClean="0"/>
              <a:t>‹#›</a:t>
            </a:fld>
            <a:endParaRPr lang="en-US"/>
          </a:p>
        </p:txBody>
      </p:sp>
    </p:spTree>
    <p:extLst>
      <p:ext uri="{BB962C8B-B14F-4D97-AF65-F5344CB8AC3E}">
        <p14:creationId xmlns:p14="http://schemas.microsoft.com/office/powerpoint/2010/main" val="4261791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explain the image</a:t>
            </a:r>
          </a:p>
        </p:txBody>
      </p:sp>
      <p:sp>
        <p:nvSpPr>
          <p:cNvPr id="4" name="Slide Number Placeholder 3"/>
          <p:cNvSpPr>
            <a:spLocks noGrp="1"/>
          </p:cNvSpPr>
          <p:nvPr>
            <p:ph type="sldNum" sz="quarter" idx="5"/>
          </p:nvPr>
        </p:nvSpPr>
        <p:spPr/>
        <p:txBody>
          <a:bodyPr/>
          <a:lstStyle/>
          <a:p>
            <a:fld id="{9ABC326E-54AE-C54D-80E5-3E128F859C40}" type="slidenum">
              <a:rPr lang="en-US" smtClean="0"/>
              <a:t>1</a:t>
            </a:fld>
            <a:endParaRPr lang="en-US"/>
          </a:p>
        </p:txBody>
      </p:sp>
    </p:spTree>
    <p:extLst>
      <p:ext uri="{BB962C8B-B14F-4D97-AF65-F5344CB8AC3E}">
        <p14:creationId xmlns:p14="http://schemas.microsoft.com/office/powerpoint/2010/main" val="2266721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 1881, Edward Charles Pickering, director of the Harvard Observatory, had a problem: the volume of data coming into his observatory was exceeding his staff’s ability to analyze it. He also had doubts about his staff’s competence–especially that of his assistant, who Pickering dubbed inefficient at cataloging. So he fired his male assistant and replaced him with his maid, </a:t>
            </a:r>
            <a:r>
              <a:rPr lang="en-US" sz="1200" b="0" i="0" kern="1200" dirty="0" err="1">
                <a:solidFill>
                  <a:schemeClr val="tx1"/>
                </a:solidFill>
                <a:effectLst/>
                <a:latin typeface="+mn-lt"/>
                <a:ea typeface="+mn-ea"/>
                <a:cs typeface="+mn-cs"/>
              </a:rPr>
              <a:t>Williamina</a:t>
            </a:r>
            <a:r>
              <a:rPr lang="en-US" sz="1200" b="0" i="0" kern="1200" dirty="0">
                <a:solidFill>
                  <a:schemeClr val="tx1"/>
                </a:solidFill>
                <a:effectLst/>
                <a:latin typeface="+mn-lt"/>
                <a:ea typeface="+mn-ea"/>
                <a:cs typeface="+mn-cs"/>
              </a:rPr>
              <a:t> Fleming....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One of Pickering’s computers, however, would stand out for her contribution to astronomy: Annie Jump Cannon, who devised a system for classifying stars that is still used today.</a:t>
            </a:r>
            <a:endParaRPr lang="en-US" dirty="0"/>
          </a:p>
        </p:txBody>
      </p:sp>
      <p:sp>
        <p:nvSpPr>
          <p:cNvPr id="4" name="Slide Number Placeholder 3"/>
          <p:cNvSpPr>
            <a:spLocks noGrp="1"/>
          </p:cNvSpPr>
          <p:nvPr>
            <p:ph type="sldNum" sz="quarter" idx="5"/>
          </p:nvPr>
        </p:nvSpPr>
        <p:spPr/>
        <p:txBody>
          <a:bodyPr/>
          <a:lstStyle/>
          <a:p>
            <a:fld id="{9ABC326E-54AE-C54D-80E5-3E128F859C40}" type="slidenum">
              <a:rPr lang="en-US" smtClean="0"/>
              <a:t>12</a:t>
            </a:fld>
            <a:endParaRPr lang="en-US"/>
          </a:p>
        </p:txBody>
      </p:sp>
    </p:spTree>
    <p:extLst>
      <p:ext uri="{BB962C8B-B14F-4D97-AF65-F5344CB8AC3E}">
        <p14:creationId xmlns:p14="http://schemas.microsoft.com/office/powerpoint/2010/main" val="1270345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 girls time to answer. </a:t>
            </a:r>
          </a:p>
        </p:txBody>
      </p:sp>
      <p:sp>
        <p:nvSpPr>
          <p:cNvPr id="4" name="Slide Number Placeholder 3"/>
          <p:cNvSpPr>
            <a:spLocks noGrp="1"/>
          </p:cNvSpPr>
          <p:nvPr>
            <p:ph type="sldNum" sz="quarter" idx="5"/>
          </p:nvPr>
        </p:nvSpPr>
        <p:spPr/>
        <p:txBody>
          <a:bodyPr/>
          <a:lstStyle/>
          <a:p>
            <a:fld id="{9ABC326E-54AE-C54D-80E5-3E128F859C40}" type="slidenum">
              <a:rPr lang="en-US" smtClean="0"/>
              <a:t>2</a:t>
            </a:fld>
            <a:endParaRPr lang="en-US"/>
          </a:p>
        </p:txBody>
      </p:sp>
    </p:spTree>
    <p:extLst>
      <p:ext uri="{BB962C8B-B14F-4D97-AF65-F5344CB8AC3E}">
        <p14:creationId xmlns:p14="http://schemas.microsoft.com/office/powerpoint/2010/main" val="274276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sun is many different colors, but emits most of it’s light in the yellow/green portion of the rainbow. But if we use special filters, we can </a:t>
            </a:r>
          </a:p>
        </p:txBody>
      </p:sp>
      <p:sp>
        <p:nvSpPr>
          <p:cNvPr id="4" name="Slide Number Placeholder 3"/>
          <p:cNvSpPr>
            <a:spLocks noGrp="1"/>
          </p:cNvSpPr>
          <p:nvPr>
            <p:ph type="sldNum" sz="quarter" idx="5"/>
          </p:nvPr>
        </p:nvSpPr>
        <p:spPr/>
        <p:txBody>
          <a:bodyPr/>
          <a:lstStyle/>
          <a:p>
            <a:fld id="{9ABC326E-54AE-C54D-80E5-3E128F859C40}" type="slidenum">
              <a:rPr lang="en-US" smtClean="0"/>
              <a:t>3</a:t>
            </a:fld>
            <a:endParaRPr lang="en-US"/>
          </a:p>
        </p:txBody>
      </p:sp>
    </p:spTree>
    <p:extLst>
      <p:ext uri="{BB962C8B-B14F-4D97-AF65-F5344CB8AC3E}">
        <p14:creationId xmlns:p14="http://schemas.microsoft.com/office/powerpoint/2010/main" val="3588460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go one step further than just taking images through different filters. We can use tools like a prism or a diffraction grating to spread light out into all its different wavelengths. Let girls play with diffraction gratings here.</a:t>
            </a:r>
          </a:p>
        </p:txBody>
      </p:sp>
      <p:sp>
        <p:nvSpPr>
          <p:cNvPr id="4" name="Slide Number Placeholder 3"/>
          <p:cNvSpPr>
            <a:spLocks noGrp="1"/>
          </p:cNvSpPr>
          <p:nvPr>
            <p:ph type="sldNum" sz="quarter" idx="5"/>
          </p:nvPr>
        </p:nvSpPr>
        <p:spPr/>
        <p:txBody>
          <a:bodyPr/>
          <a:lstStyle/>
          <a:p>
            <a:fld id="{9ABC326E-54AE-C54D-80E5-3E128F859C40}" type="slidenum">
              <a:rPr lang="en-US" smtClean="0"/>
              <a:t>4</a:t>
            </a:fld>
            <a:endParaRPr lang="en-US"/>
          </a:p>
        </p:txBody>
      </p:sp>
    </p:spTree>
    <p:extLst>
      <p:ext uri="{BB962C8B-B14F-4D97-AF65-F5344CB8AC3E}">
        <p14:creationId xmlns:p14="http://schemas.microsoft.com/office/powerpoint/2010/main" val="137762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Spectroscopy is how we tell the chemical composition of stars. Many (but not all) stars have an atmosphere, or a cloud of gas surrounding them. If this atmosphere is missing, we will see a pure rainbow, just like if you look at an old-fashioned light bulb. However, if the star has an atmosphere (like the Sun), we sill see some missing wavelengths of light, due to different atoms absorbing those particular wavelengths. If we look at a hot gas, we can see an emission line spectrum, where that gas is emitting light at certain wavelength.</a:t>
            </a:r>
          </a:p>
        </p:txBody>
      </p:sp>
      <p:sp>
        <p:nvSpPr>
          <p:cNvPr id="4" name="Slide Number Placeholder 3"/>
          <p:cNvSpPr>
            <a:spLocks noGrp="1"/>
          </p:cNvSpPr>
          <p:nvPr>
            <p:ph type="sldNum" sz="quarter" idx="5"/>
          </p:nvPr>
        </p:nvSpPr>
        <p:spPr/>
        <p:txBody>
          <a:bodyPr/>
          <a:lstStyle/>
          <a:p>
            <a:fld id="{9ABC326E-54AE-C54D-80E5-3E128F859C40}" type="slidenum">
              <a:rPr lang="en-US" smtClean="0"/>
              <a:t>5</a:t>
            </a:fld>
            <a:endParaRPr lang="en-US"/>
          </a:p>
        </p:txBody>
      </p:sp>
    </p:spTree>
    <p:extLst>
      <p:ext uri="{BB962C8B-B14F-4D97-AF65-F5344CB8AC3E}">
        <p14:creationId xmlns:p14="http://schemas.microsoft.com/office/powerpoint/2010/main" val="487914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play around with detecting different types of elements that we see in space.</a:t>
            </a:r>
          </a:p>
        </p:txBody>
      </p:sp>
      <p:sp>
        <p:nvSpPr>
          <p:cNvPr id="4" name="Slide Number Placeholder 3"/>
          <p:cNvSpPr>
            <a:spLocks noGrp="1"/>
          </p:cNvSpPr>
          <p:nvPr>
            <p:ph type="sldNum" sz="quarter" idx="5"/>
          </p:nvPr>
        </p:nvSpPr>
        <p:spPr/>
        <p:txBody>
          <a:bodyPr/>
          <a:lstStyle/>
          <a:p>
            <a:fld id="{9ABC326E-54AE-C54D-80E5-3E128F859C40}" type="slidenum">
              <a:rPr lang="en-US" smtClean="0"/>
              <a:t>6</a:t>
            </a:fld>
            <a:endParaRPr lang="en-US"/>
          </a:p>
        </p:txBody>
      </p:sp>
    </p:spTree>
    <p:extLst>
      <p:ext uri="{BB962C8B-B14F-4D97-AF65-F5344CB8AC3E}">
        <p14:creationId xmlns:p14="http://schemas.microsoft.com/office/powerpoint/2010/main" val="736638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it’s even more complicated than this! Let’s take a look.</a:t>
            </a:r>
          </a:p>
        </p:txBody>
      </p:sp>
      <p:sp>
        <p:nvSpPr>
          <p:cNvPr id="4" name="Slide Number Placeholder 3"/>
          <p:cNvSpPr>
            <a:spLocks noGrp="1"/>
          </p:cNvSpPr>
          <p:nvPr>
            <p:ph type="sldNum" sz="quarter" idx="5"/>
          </p:nvPr>
        </p:nvSpPr>
        <p:spPr/>
        <p:txBody>
          <a:bodyPr/>
          <a:lstStyle/>
          <a:p>
            <a:fld id="{9ABC326E-54AE-C54D-80E5-3E128F859C40}" type="slidenum">
              <a:rPr lang="en-US" smtClean="0"/>
              <a:t>9</a:t>
            </a:fld>
            <a:endParaRPr lang="en-US"/>
          </a:p>
        </p:txBody>
      </p:sp>
    </p:spTree>
    <p:extLst>
      <p:ext uri="{BB962C8B-B14F-4D97-AF65-F5344CB8AC3E}">
        <p14:creationId xmlns:p14="http://schemas.microsoft.com/office/powerpoint/2010/main" val="105279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complicated because the sun has a lot of atmosphere! These fuzzy lines are caused by molecules. And, we can use this spectrum to learn the temperature of the Sun, which is 10,000 degrees </a:t>
            </a:r>
            <a:r>
              <a:rPr lang="en-US" dirty="0" err="1"/>
              <a:t>farenheit</a:t>
            </a:r>
            <a:r>
              <a:rPr lang="en-US" dirty="0"/>
              <a:t>!</a:t>
            </a:r>
          </a:p>
        </p:txBody>
      </p:sp>
      <p:sp>
        <p:nvSpPr>
          <p:cNvPr id="4" name="Slide Number Placeholder 3"/>
          <p:cNvSpPr>
            <a:spLocks noGrp="1"/>
          </p:cNvSpPr>
          <p:nvPr>
            <p:ph type="sldNum" sz="quarter" idx="5"/>
          </p:nvPr>
        </p:nvSpPr>
        <p:spPr/>
        <p:txBody>
          <a:bodyPr/>
          <a:lstStyle/>
          <a:p>
            <a:fld id="{9ABC326E-54AE-C54D-80E5-3E128F859C40}" type="slidenum">
              <a:rPr lang="en-US" smtClean="0"/>
              <a:t>10</a:t>
            </a:fld>
            <a:endParaRPr lang="en-US"/>
          </a:p>
        </p:txBody>
      </p:sp>
    </p:spTree>
    <p:extLst>
      <p:ext uri="{BB962C8B-B14F-4D97-AF65-F5344CB8AC3E}">
        <p14:creationId xmlns:p14="http://schemas.microsoft.com/office/powerpoint/2010/main" val="1624074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Stars of different sizes and temperatures have different spectra. What kind of differences do you notice?</a:t>
            </a:r>
          </a:p>
        </p:txBody>
      </p:sp>
      <p:sp>
        <p:nvSpPr>
          <p:cNvPr id="4" name="Slide Number Placeholder 3"/>
          <p:cNvSpPr>
            <a:spLocks noGrp="1"/>
          </p:cNvSpPr>
          <p:nvPr>
            <p:ph type="sldNum" sz="quarter" idx="5"/>
          </p:nvPr>
        </p:nvSpPr>
        <p:spPr/>
        <p:txBody>
          <a:bodyPr/>
          <a:lstStyle/>
          <a:p>
            <a:fld id="{9ABC326E-54AE-C54D-80E5-3E128F859C40}" type="slidenum">
              <a:rPr lang="en-US" smtClean="0"/>
              <a:t>11</a:t>
            </a:fld>
            <a:endParaRPr lang="en-US"/>
          </a:p>
        </p:txBody>
      </p:sp>
    </p:spTree>
    <p:extLst>
      <p:ext uri="{BB962C8B-B14F-4D97-AF65-F5344CB8AC3E}">
        <p14:creationId xmlns:p14="http://schemas.microsoft.com/office/powerpoint/2010/main" val="2859083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510ADA-6073-B74E-A575-8DDBE255C61E}" type="datetimeFigureOut">
              <a:rPr lang="en-US" smtClean="0"/>
              <a:t>10/5/19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4876E-63A1-634A-A711-31AF15E46A28}" type="slidenum">
              <a:rPr lang="en-US" smtClean="0"/>
              <a:t>‹#›</a:t>
            </a:fld>
            <a:endParaRPr lang="en-US"/>
          </a:p>
        </p:txBody>
      </p:sp>
    </p:spTree>
    <p:extLst>
      <p:ext uri="{BB962C8B-B14F-4D97-AF65-F5344CB8AC3E}">
        <p14:creationId xmlns:p14="http://schemas.microsoft.com/office/powerpoint/2010/main" val="1342508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10ADA-6073-B74E-A575-8DDBE255C61E}" type="datetimeFigureOut">
              <a:rPr lang="en-US" smtClean="0"/>
              <a:t>10/5/19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4876E-63A1-634A-A711-31AF15E46A28}" type="slidenum">
              <a:rPr lang="en-US" smtClean="0"/>
              <a:t>‹#›</a:t>
            </a:fld>
            <a:endParaRPr lang="en-US"/>
          </a:p>
        </p:txBody>
      </p:sp>
    </p:spTree>
    <p:extLst>
      <p:ext uri="{BB962C8B-B14F-4D97-AF65-F5344CB8AC3E}">
        <p14:creationId xmlns:p14="http://schemas.microsoft.com/office/powerpoint/2010/main" val="2868468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10ADA-6073-B74E-A575-8DDBE255C61E}" type="datetimeFigureOut">
              <a:rPr lang="en-US" smtClean="0"/>
              <a:t>10/5/19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4876E-63A1-634A-A711-31AF15E46A28}" type="slidenum">
              <a:rPr lang="en-US" smtClean="0"/>
              <a:t>‹#›</a:t>
            </a:fld>
            <a:endParaRPr lang="en-US"/>
          </a:p>
        </p:txBody>
      </p:sp>
    </p:spTree>
    <p:extLst>
      <p:ext uri="{BB962C8B-B14F-4D97-AF65-F5344CB8AC3E}">
        <p14:creationId xmlns:p14="http://schemas.microsoft.com/office/powerpoint/2010/main" val="348508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10ADA-6073-B74E-A575-8DDBE255C61E}" type="datetimeFigureOut">
              <a:rPr lang="en-US" smtClean="0"/>
              <a:t>10/5/19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4876E-63A1-634A-A711-31AF15E46A28}" type="slidenum">
              <a:rPr lang="en-US" smtClean="0"/>
              <a:t>‹#›</a:t>
            </a:fld>
            <a:endParaRPr lang="en-US"/>
          </a:p>
        </p:txBody>
      </p:sp>
    </p:spTree>
    <p:extLst>
      <p:ext uri="{BB962C8B-B14F-4D97-AF65-F5344CB8AC3E}">
        <p14:creationId xmlns:p14="http://schemas.microsoft.com/office/powerpoint/2010/main" val="100841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510ADA-6073-B74E-A575-8DDBE255C61E}" type="datetimeFigureOut">
              <a:rPr lang="en-US" smtClean="0"/>
              <a:t>10/5/19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4876E-63A1-634A-A711-31AF15E46A28}" type="slidenum">
              <a:rPr lang="en-US" smtClean="0"/>
              <a:t>‹#›</a:t>
            </a:fld>
            <a:endParaRPr lang="en-US"/>
          </a:p>
        </p:txBody>
      </p:sp>
    </p:spTree>
    <p:extLst>
      <p:ext uri="{BB962C8B-B14F-4D97-AF65-F5344CB8AC3E}">
        <p14:creationId xmlns:p14="http://schemas.microsoft.com/office/powerpoint/2010/main" val="3602161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510ADA-6073-B74E-A575-8DDBE255C61E}" type="datetimeFigureOut">
              <a:rPr lang="en-US" smtClean="0"/>
              <a:t>10/5/19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4876E-63A1-634A-A711-31AF15E46A28}" type="slidenum">
              <a:rPr lang="en-US" smtClean="0"/>
              <a:t>‹#›</a:t>
            </a:fld>
            <a:endParaRPr lang="en-US"/>
          </a:p>
        </p:txBody>
      </p:sp>
    </p:spTree>
    <p:extLst>
      <p:ext uri="{BB962C8B-B14F-4D97-AF65-F5344CB8AC3E}">
        <p14:creationId xmlns:p14="http://schemas.microsoft.com/office/powerpoint/2010/main" val="348326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10ADA-6073-B74E-A575-8DDBE255C61E}" type="datetimeFigureOut">
              <a:rPr lang="en-US" smtClean="0"/>
              <a:t>10/5/19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04876E-63A1-634A-A711-31AF15E46A28}" type="slidenum">
              <a:rPr lang="en-US" smtClean="0"/>
              <a:t>‹#›</a:t>
            </a:fld>
            <a:endParaRPr lang="en-US"/>
          </a:p>
        </p:txBody>
      </p:sp>
    </p:spTree>
    <p:extLst>
      <p:ext uri="{BB962C8B-B14F-4D97-AF65-F5344CB8AC3E}">
        <p14:creationId xmlns:p14="http://schemas.microsoft.com/office/powerpoint/2010/main" val="407107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510ADA-6073-B74E-A575-8DDBE255C61E}" type="datetimeFigureOut">
              <a:rPr lang="en-US" smtClean="0"/>
              <a:t>10/5/19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04876E-63A1-634A-A711-31AF15E46A28}" type="slidenum">
              <a:rPr lang="en-US" smtClean="0"/>
              <a:t>‹#›</a:t>
            </a:fld>
            <a:endParaRPr lang="en-US"/>
          </a:p>
        </p:txBody>
      </p:sp>
    </p:spTree>
    <p:extLst>
      <p:ext uri="{BB962C8B-B14F-4D97-AF65-F5344CB8AC3E}">
        <p14:creationId xmlns:p14="http://schemas.microsoft.com/office/powerpoint/2010/main" val="239077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10ADA-6073-B74E-A575-8DDBE255C61E}" type="datetimeFigureOut">
              <a:rPr lang="en-US" smtClean="0"/>
              <a:t>10/5/19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04876E-63A1-634A-A711-31AF15E46A28}" type="slidenum">
              <a:rPr lang="en-US" smtClean="0"/>
              <a:t>‹#›</a:t>
            </a:fld>
            <a:endParaRPr lang="en-US"/>
          </a:p>
        </p:txBody>
      </p:sp>
    </p:spTree>
    <p:extLst>
      <p:ext uri="{BB962C8B-B14F-4D97-AF65-F5344CB8AC3E}">
        <p14:creationId xmlns:p14="http://schemas.microsoft.com/office/powerpoint/2010/main" val="243381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510ADA-6073-B74E-A575-8DDBE255C61E}" type="datetimeFigureOut">
              <a:rPr lang="en-US" smtClean="0"/>
              <a:t>10/5/19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4876E-63A1-634A-A711-31AF15E46A28}" type="slidenum">
              <a:rPr lang="en-US" smtClean="0"/>
              <a:t>‹#›</a:t>
            </a:fld>
            <a:endParaRPr lang="en-US"/>
          </a:p>
        </p:txBody>
      </p:sp>
    </p:spTree>
    <p:extLst>
      <p:ext uri="{BB962C8B-B14F-4D97-AF65-F5344CB8AC3E}">
        <p14:creationId xmlns:p14="http://schemas.microsoft.com/office/powerpoint/2010/main" val="2990403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510ADA-6073-B74E-A575-8DDBE255C61E}" type="datetimeFigureOut">
              <a:rPr lang="en-US" smtClean="0"/>
              <a:t>10/5/19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4876E-63A1-634A-A711-31AF15E46A28}" type="slidenum">
              <a:rPr lang="en-US" smtClean="0"/>
              <a:t>‹#›</a:t>
            </a:fld>
            <a:endParaRPr lang="en-US"/>
          </a:p>
        </p:txBody>
      </p:sp>
    </p:spTree>
    <p:extLst>
      <p:ext uri="{BB962C8B-B14F-4D97-AF65-F5344CB8AC3E}">
        <p14:creationId xmlns:p14="http://schemas.microsoft.com/office/powerpoint/2010/main" val="4208439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10ADA-6073-B74E-A575-8DDBE255C61E}" type="datetimeFigureOut">
              <a:rPr lang="en-US" smtClean="0"/>
              <a:t>10/5/19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4876E-63A1-634A-A711-31AF15E46A28}" type="slidenum">
              <a:rPr lang="en-US" smtClean="0"/>
              <a:t>‹#›</a:t>
            </a:fld>
            <a:endParaRPr lang="en-US"/>
          </a:p>
        </p:txBody>
      </p:sp>
    </p:spTree>
    <p:extLst>
      <p:ext uri="{BB962C8B-B14F-4D97-AF65-F5344CB8AC3E}">
        <p14:creationId xmlns:p14="http://schemas.microsoft.com/office/powerpoint/2010/main" val="37579804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DA76DE-3036-B943-A748-7BD53B212233}"/>
              </a:ext>
            </a:extLst>
          </p:cNvPr>
          <p:cNvPicPr>
            <a:picLocks noChangeAspect="1"/>
          </p:cNvPicPr>
          <p:nvPr/>
        </p:nvPicPr>
        <p:blipFill>
          <a:blip r:embed="rId3"/>
          <a:stretch>
            <a:fillRect/>
          </a:stretch>
        </p:blipFill>
        <p:spPr>
          <a:xfrm>
            <a:off x="0" y="0"/>
            <a:ext cx="9144000" cy="4800600"/>
          </a:xfrm>
          <a:prstGeom prst="rect">
            <a:avLst/>
          </a:prstGeom>
        </p:spPr>
      </p:pic>
      <p:sp>
        <p:nvSpPr>
          <p:cNvPr id="2" name="Title 1">
            <a:extLst>
              <a:ext uri="{FF2B5EF4-FFF2-40B4-BE49-F238E27FC236}">
                <a16:creationId xmlns:a16="http://schemas.microsoft.com/office/drawing/2014/main" id="{D1845619-93C7-904C-B726-0D4A3861D77E}"/>
              </a:ext>
            </a:extLst>
          </p:cNvPr>
          <p:cNvSpPr>
            <a:spLocks noGrp="1"/>
          </p:cNvSpPr>
          <p:nvPr>
            <p:ph type="ctrTitle"/>
          </p:nvPr>
        </p:nvSpPr>
        <p:spPr>
          <a:xfrm>
            <a:off x="685800" y="2903662"/>
            <a:ext cx="7772400" cy="2387600"/>
          </a:xfrm>
        </p:spPr>
        <p:txBody>
          <a:bodyPr/>
          <a:lstStyle/>
          <a:p>
            <a:r>
              <a:rPr lang="en-US" dirty="0"/>
              <a:t>The Rainbow Universe</a:t>
            </a:r>
          </a:p>
        </p:txBody>
      </p:sp>
      <p:sp>
        <p:nvSpPr>
          <p:cNvPr id="3" name="Subtitle 2">
            <a:extLst>
              <a:ext uri="{FF2B5EF4-FFF2-40B4-BE49-F238E27FC236}">
                <a16:creationId xmlns:a16="http://schemas.microsoft.com/office/drawing/2014/main" id="{E4948E9C-3B73-7049-BA16-6F26697F693A}"/>
              </a:ext>
            </a:extLst>
          </p:cNvPr>
          <p:cNvSpPr>
            <a:spLocks noGrp="1"/>
          </p:cNvSpPr>
          <p:nvPr>
            <p:ph type="subTitle" idx="1"/>
          </p:nvPr>
        </p:nvSpPr>
        <p:spPr>
          <a:xfrm>
            <a:off x="1143000" y="5376553"/>
            <a:ext cx="6858000" cy="1267691"/>
          </a:xfrm>
        </p:spPr>
        <p:txBody>
          <a:bodyPr/>
          <a:lstStyle/>
          <a:p>
            <a:r>
              <a:rPr lang="en-US" dirty="0"/>
              <a:t>Mindy Townsend</a:t>
            </a:r>
          </a:p>
          <a:p>
            <a:r>
              <a:rPr lang="en-US" dirty="0"/>
              <a:t>Cassie Hatcher</a:t>
            </a:r>
          </a:p>
        </p:txBody>
      </p:sp>
    </p:spTree>
    <p:extLst>
      <p:ext uri="{BB962C8B-B14F-4D97-AF65-F5344CB8AC3E}">
        <p14:creationId xmlns:p14="http://schemas.microsoft.com/office/powerpoint/2010/main" val="348291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8CBCC-471A-ED42-99B7-6D70B2A8A1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E55F73-2F36-6D45-8FC4-861C6F21B3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3F1B17F-4539-EE49-89E9-5B401419AD8D}"/>
              </a:ext>
            </a:extLst>
          </p:cNvPr>
          <p:cNvPicPr>
            <a:picLocks noChangeAspect="1"/>
          </p:cNvPicPr>
          <p:nvPr/>
        </p:nvPicPr>
        <p:blipFill>
          <a:blip r:embed="rId3"/>
          <a:stretch>
            <a:fillRect/>
          </a:stretch>
        </p:blipFill>
        <p:spPr>
          <a:xfrm>
            <a:off x="1" y="159025"/>
            <a:ext cx="9183758" cy="6122505"/>
          </a:xfrm>
          <a:prstGeom prst="rect">
            <a:avLst/>
          </a:prstGeom>
        </p:spPr>
      </p:pic>
    </p:spTree>
    <p:extLst>
      <p:ext uri="{BB962C8B-B14F-4D97-AF65-F5344CB8AC3E}">
        <p14:creationId xmlns:p14="http://schemas.microsoft.com/office/powerpoint/2010/main" val="2749998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6EC7B-8925-A648-AAF8-269901D71FDE}"/>
              </a:ext>
            </a:extLst>
          </p:cNvPr>
          <p:cNvSpPr>
            <a:spLocks noGrp="1"/>
          </p:cNvSpPr>
          <p:nvPr>
            <p:ph type="title"/>
          </p:nvPr>
        </p:nvSpPr>
        <p:spPr>
          <a:xfrm>
            <a:off x="231084" y="308803"/>
            <a:ext cx="7886700" cy="883893"/>
          </a:xfrm>
        </p:spPr>
        <p:txBody>
          <a:bodyPr/>
          <a:lstStyle/>
          <a:p>
            <a:r>
              <a:rPr lang="en-US" dirty="0"/>
              <a:t>Stars of Different Sizes</a:t>
            </a:r>
          </a:p>
        </p:txBody>
      </p:sp>
      <p:pic>
        <p:nvPicPr>
          <p:cNvPr id="4" name="Picture 3">
            <a:extLst>
              <a:ext uri="{FF2B5EF4-FFF2-40B4-BE49-F238E27FC236}">
                <a16:creationId xmlns:a16="http://schemas.microsoft.com/office/drawing/2014/main" id="{3C75F51C-BAEE-9548-90FC-7EE4CF83E50E}"/>
              </a:ext>
            </a:extLst>
          </p:cNvPr>
          <p:cNvPicPr>
            <a:picLocks noChangeAspect="1"/>
          </p:cNvPicPr>
          <p:nvPr/>
        </p:nvPicPr>
        <p:blipFill>
          <a:blip r:embed="rId3"/>
          <a:stretch>
            <a:fillRect/>
          </a:stretch>
        </p:blipFill>
        <p:spPr>
          <a:xfrm>
            <a:off x="-8838" y="1780140"/>
            <a:ext cx="9214816" cy="4607408"/>
          </a:xfrm>
          <a:prstGeom prst="rect">
            <a:avLst/>
          </a:prstGeom>
        </p:spPr>
      </p:pic>
    </p:spTree>
    <p:extLst>
      <p:ext uri="{BB962C8B-B14F-4D97-AF65-F5344CB8AC3E}">
        <p14:creationId xmlns:p14="http://schemas.microsoft.com/office/powerpoint/2010/main" val="470366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20A2-6592-5740-97FE-4F7CB1156D7B}"/>
              </a:ext>
            </a:extLst>
          </p:cNvPr>
          <p:cNvSpPr>
            <a:spLocks noGrp="1"/>
          </p:cNvSpPr>
          <p:nvPr>
            <p:ph type="title"/>
          </p:nvPr>
        </p:nvSpPr>
        <p:spPr/>
        <p:txBody>
          <a:bodyPr/>
          <a:lstStyle/>
          <a:p>
            <a:r>
              <a:rPr lang="en-US" dirty="0"/>
              <a:t>Classifying Stars</a:t>
            </a:r>
          </a:p>
        </p:txBody>
      </p:sp>
      <p:sp>
        <p:nvSpPr>
          <p:cNvPr id="3" name="Content Placeholder 2">
            <a:extLst>
              <a:ext uri="{FF2B5EF4-FFF2-40B4-BE49-F238E27FC236}">
                <a16:creationId xmlns:a16="http://schemas.microsoft.com/office/drawing/2014/main" id="{68B3748A-FBBF-DF41-B333-D591C601BCC7}"/>
              </a:ext>
            </a:extLst>
          </p:cNvPr>
          <p:cNvSpPr>
            <a:spLocks noGrp="1"/>
          </p:cNvSpPr>
          <p:nvPr>
            <p:ph idx="1"/>
          </p:nvPr>
        </p:nvSpPr>
        <p:spPr/>
        <p:txBody>
          <a:bodyPr/>
          <a:lstStyle/>
          <a:p>
            <a:pPr marL="0" indent="0">
              <a:buNone/>
            </a:pPr>
            <a:r>
              <a:rPr lang="en-US" dirty="0"/>
              <a:t>This is a picture of the women who were the first classifiers of stars!</a:t>
            </a:r>
          </a:p>
        </p:txBody>
      </p:sp>
      <p:pic>
        <p:nvPicPr>
          <p:cNvPr id="4" name="Picture 3">
            <a:extLst>
              <a:ext uri="{FF2B5EF4-FFF2-40B4-BE49-F238E27FC236}">
                <a16:creationId xmlns:a16="http://schemas.microsoft.com/office/drawing/2014/main" id="{DB885D97-2A69-8E45-A679-51F4B61A47A6}"/>
              </a:ext>
            </a:extLst>
          </p:cNvPr>
          <p:cNvPicPr>
            <a:picLocks noChangeAspect="1"/>
          </p:cNvPicPr>
          <p:nvPr/>
        </p:nvPicPr>
        <p:blipFill>
          <a:blip r:embed="rId3"/>
          <a:stretch>
            <a:fillRect/>
          </a:stretch>
        </p:blipFill>
        <p:spPr>
          <a:xfrm>
            <a:off x="1471082" y="2658006"/>
            <a:ext cx="6615639" cy="3518957"/>
          </a:xfrm>
          <a:prstGeom prst="rect">
            <a:avLst/>
          </a:prstGeom>
        </p:spPr>
      </p:pic>
    </p:spTree>
    <p:extLst>
      <p:ext uri="{BB962C8B-B14F-4D97-AF65-F5344CB8AC3E}">
        <p14:creationId xmlns:p14="http://schemas.microsoft.com/office/powerpoint/2010/main" val="3440236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B5DF-391F-2E40-9973-245510872703}"/>
              </a:ext>
            </a:extLst>
          </p:cNvPr>
          <p:cNvSpPr>
            <a:spLocks noGrp="1"/>
          </p:cNvSpPr>
          <p:nvPr>
            <p:ph type="title"/>
          </p:nvPr>
        </p:nvSpPr>
        <p:spPr>
          <a:xfrm>
            <a:off x="711778" y="2490809"/>
            <a:ext cx="7886700" cy="1325563"/>
          </a:xfrm>
        </p:spPr>
        <p:txBody>
          <a:bodyPr/>
          <a:lstStyle/>
          <a:p>
            <a:pPr algn="ctr"/>
            <a:r>
              <a:rPr lang="en-US" dirty="0"/>
              <a:t>What color is the Sun?</a:t>
            </a:r>
          </a:p>
        </p:txBody>
      </p:sp>
    </p:spTree>
    <p:extLst>
      <p:ext uri="{BB962C8B-B14F-4D97-AF65-F5344CB8AC3E}">
        <p14:creationId xmlns:p14="http://schemas.microsoft.com/office/powerpoint/2010/main" val="3129517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35E18-F784-CE43-97CD-0DC789BC8F87}"/>
              </a:ext>
            </a:extLst>
          </p:cNvPr>
          <p:cNvSpPr>
            <a:spLocks noGrp="1"/>
          </p:cNvSpPr>
          <p:nvPr>
            <p:ph type="title"/>
          </p:nvPr>
        </p:nvSpPr>
        <p:spPr/>
        <p:txBody>
          <a:bodyPr/>
          <a:lstStyle/>
          <a:p>
            <a:r>
              <a:rPr lang="en-US" dirty="0"/>
              <a:t>The Sun is many different colors!</a:t>
            </a:r>
          </a:p>
        </p:txBody>
      </p:sp>
      <p:pic>
        <p:nvPicPr>
          <p:cNvPr id="4" name="Picture 3">
            <a:extLst>
              <a:ext uri="{FF2B5EF4-FFF2-40B4-BE49-F238E27FC236}">
                <a16:creationId xmlns:a16="http://schemas.microsoft.com/office/drawing/2014/main" id="{CF4BE28D-1196-4E49-9156-9E3A835B5031}"/>
              </a:ext>
            </a:extLst>
          </p:cNvPr>
          <p:cNvPicPr>
            <a:picLocks noChangeAspect="1"/>
          </p:cNvPicPr>
          <p:nvPr/>
        </p:nvPicPr>
        <p:blipFill>
          <a:blip r:embed="rId3"/>
          <a:stretch>
            <a:fillRect/>
          </a:stretch>
        </p:blipFill>
        <p:spPr>
          <a:xfrm>
            <a:off x="0" y="1692274"/>
            <a:ext cx="9144000" cy="4800600"/>
          </a:xfrm>
          <a:prstGeom prst="rect">
            <a:avLst/>
          </a:prstGeom>
        </p:spPr>
      </p:pic>
    </p:spTree>
    <p:extLst>
      <p:ext uri="{BB962C8B-B14F-4D97-AF65-F5344CB8AC3E}">
        <p14:creationId xmlns:p14="http://schemas.microsoft.com/office/powerpoint/2010/main" val="1734495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E697D-32D2-1342-8A10-08F35C8A95A6}"/>
              </a:ext>
            </a:extLst>
          </p:cNvPr>
          <p:cNvSpPr>
            <a:spLocks noGrp="1"/>
          </p:cNvSpPr>
          <p:nvPr>
            <p:ph type="title"/>
          </p:nvPr>
        </p:nvSpPr>
        <p:spPr/>
        <p:txBody>
          <a:bodyPr/>
          <a:lstStyle/>
          <a:p>
            <a:r>
              <a:rPr lang="en-US" dirty="0"/>
              <a:t>Spectroscopy</a:t>
            </a:r>
          </a:p>
        </p:txBody>
      </p:sp>
      <p:pic>
        <p:nvPicPr>
          <p:cNvPr id="4" name="Picture 3">
            <a:extLst>
              <a:ext uri="{FF2B5EF4-FFF2-40B4-BE49-F238E27FC236}">
                <a16:creationId xmlns:a16="http://schemas.microsoft.com/office/drawing/2014/main" id="{9D33FAE3-620C-514C-ABE1-4768C46F5376}"/>
              </a:ext>
            </a:extLst>
          </p:cNvPr>
          <p:cNvPicPr>
            <a:picLocks noChangeAspect="1"/>
          </p:cNvPicPr>
          <p:nvPr/>
        </p:nvPicPr>
        <p:blipFill>
          <a:blip r:embed="rId3"/>
          <a:stretch>
            <a:fillRect/>
          </a:stretch>
        </p:blipFill>
        <p:spPr>
          <a:xfrm>
            <a:off x="5300868" y="457557"/>
            <a:ext cx="3539223" cy="2224191"/>
          </a:xfrm>
          <a:prstGeom prst="rect">
            <a:avLst/>
          </a:prstGeom>
        </p:spPr>
      </p:pic>
      <p:sp>
        <p:nvSpPr>
          <p:cNvPr id="5" name="TextBox 4">
            <a:extLst>
              <a:ext uri="{FF2B5EF4-FFF2-40B4-BE49-F238E27FC236}">
                <a16:creationId xmlns:a16="http://schemas.microsoft.com/office/drawing/2014/main" id="{0860E945-3BDD-0B4D-87D9-539AFF6CDBB8}"/>
              </a:ext>
            </a:extLst>
          </p:cNvPr>
          <p:cNvSpPr txBox="1"/>
          <p:nvPr/>
        </p:nvSpPr>
        <p:spPr>
          <a:xfrm>
            <a:off x="137785" y="1896918"/>
            <a:ext cx="2592887" cy="1569660"/>
          </a:xfrm>
          <a:prstGeom prst="rect">
            <a:avLst/>
          </a:prstGeom>
          <a:noFill/>
        </p:spPr>
        <p:txBody>
          <a:bodyPr wrap="square" rtlCol="0">
            <a:spAutoFit/>
          </a:bodyPr>
          <a:lstStyle/>
          <a:p>
            <a:r>
              <a:rPr lang="en-US" sz="2400" dirty="0"/>
              <a:t>The technique of splitting light into all it’s different wavelengths</a:t>
            </a:r>
          </a:p>
        </p:txBody>
      </p:sp>
      <p:pic>
        <p:nvPicPr>
          <p:cNvPr id="6" name="Picture 5">
            <a:extLst>
              <a:ext uri="{FF2B5EF4-FFF2-40B4-BE49-F238E27FC236}">
                <a16:creationId xmlns:a16="http://schemas.microsoft.com/office/drawing/2014/main" id="{B158244F-3E6E-4843-A838-F7D6F097772E}"/>
              </a:ext>
            </a:extLst>
          </p:cNvPr>
          <p:cNvPicPr>
            <a:picLocks noChangeAspect="1"/>
          </p:cNvPicPr>
          <p:nvPr/>
        </p:nvPicPr>
        <p:blipFill>
          <a:blip r:embed="rId4"/>
          <a:stretch>
            <a:fillRect/>
          </a:stretch>
        </p:blipFill>
        <p:spPr>
          <a:xfrm>
            <a:off x="2273971" y="3021712"/>
            <a:ext cx="5783349" cy="3836288"/>
          </a:xfrm>
          <a:prstGeom prst="rect">
            <a:avLst/>
          </a:prstGeom>
        </p:spPr>
      </p:pic>
    </p:spTree>
    <p:extLst>
      <p:ext uri="{BB962C8B-B14F-4D97-AF65-F5344CB8AC3E}">
        <p14:creationId xmlns:p14="http://schemas.microsoft.com/office/powerpoint/2010/main" val="3771166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6938-1790-5042-A4D1-5F6F5DCCD479}"/>
              </a:ext>
            </a:extLst>
          </p:cNvPr>
          <p:cNvSpPr>
            <a:spLocks noGrp="1"/>
          </p:cNvSpPr>
          <p:nvPr>
            <p:ph type="title"/>
          </p:nvPr>
        </p:nvSpPr>
        <p:spPr/>
        <p:txBody>
          <a:bodyPr/>
          <a:lstStyle/>
          <a:p>
            <a:r>
              <a:rPr lang="en-US" dirty="0"/>
              <a:t>Composition of Stars</a:t>
            </a:r>
          </a:p>
        </p:txBody>
      </p:sp>
      <p:pic>
        <p:nvPicPr>
          <p:cNvPr id="4" name="Content Placeholder 3">
            <a:extLst>
              <a:ext uri="{FF2B5EF4-FFF2-40B4-BE49-F238E27FC236}">
                <a16:creationId xmlns:a16="http://schemas.microsoft.com/office/drawing/2014/main" id="{9795BBE8-4B1F-A84A-8FC1-757D9E73B311}"/>
              </a:ext>
            </a:extLst>
          </p:cNvPr>
          <p:cNvPicPr>
            <a:picLocks noGrp="1" noChangeAspect="1"/>
          </p:cNvPicPr>
          <p:nvPr>
            <p:ph idx="1"/>
          </p:nvPr>
        </p:nvPicPr>
        <p:blipFill>
          <a:blip r:embed="rId3"/>
          <a:stretch>
            <a:fillRect/>
          </a:stretch>
        </p:blipFill>
        <p:spPr>
          <a:xfrm>
            <a:off x="257589" y="1690689"/>
            <a:ext cx="8389709" cy="4623662"/>
          </a:xfrm>
          <a:prstGeom prst="rect">
            <a:avLst/>
          </a:prstGeom>
        </p:spPr>
      </p:pic>
    </p:spTree>
    <p:extLst>
      <p:ext uri="{BB962C8B-B14F-4D97-AF65-F5344CB8AC3E}">
        <p14:creationId xmlns:p14="http://schemas.microsoft.com/office/powerpoint/2010/main" val="22684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2FBE-53DC-CF48-8D7A-5AB7BE3DEA00}"/>
              </a:ext>
            </a:extLst>
          </p:cNvPr>
          <p:cNvSpPr>
            <a:spLocks noGrp="1"/>
          </p:cNvSpPr>
          <p:nvPr>
            <p:ph type="title"/>
          </p:nvPr>
        </p:nvSpPr>
        <p:spPr>
          <a:xfrm>
            <a:off x="164824" y="0"/>
            <a:ext cx="7886700" cy="1325563"/>
          </a:xfrm>
        </p:spPr>
        <p:txBody>
          <a:bodyPr/>
          <a:lstStyle/>
          <a:p>
            <a:r>
              <a:rPr lang="en-US" dirty="0"/>
              <a:t>Chemical “Fingerprints”</a:t>
            </a:r>
          </a:p>
        </p:txBody>
      </p:sp>
      <p:pic>
        <p:nvPicPr>
          <p:cNvPr id="4" name="Picture 3">
            <a:extLst>
              <a:ext uri="{FF2B5EF4-FFF2-40B4-BE49-F238E27FC236}">
                <a16:creationId xmlns:a16="http://schemas.microsoft.com/office/drawing/2014/main" id="{A523D129-994D-9A46-80D0-10A899CC6039}"/>
              </a:ext>
            </a:extLst>
          </p:cNvPr>
          <p:cNvPicPr>
            <a:picLocks noChangeAspect="1"/>
          </p:cNvPicPr>
          <p:nvPr/>
        </p:nvPicPr>
        <p:blipFill rotWithShape="1">
          <a:blip r:embed="rId3"/>
          <a:srcRect l="3833"/>
          <a:stretch/>
        </p:blipFill>
        <p:spPr>
          <a:xfrm>
            <a:off x="3710608" y="882132"/>
            <a:ext cx="5268567" cy="5823468"/>
          </a:xfrm>
          <a:prstGeom prst="rect">
            <a:avLst/>
          </a:prstGeom>
        </p:spPr>
      </p:pic>
      <p:sp>
        <p:nvSpPr>
          <p:cNvPr id="5" name="TextBox 4">
            <a:extLst>
              <a:ext uri="{FF2B5EF4-FFF2-40B4-BE49-F238E27FC236}">
                <a16:creationId xmlns:a16="http://schemas.microsoft.com/office/drawing/2014/main" id="{0ACB3A77-FAC6-3449-8C25-7B6C2AD434B1}"/>
              </a:ext>
            </a:extLst>
          </p:cNvPr>
          <p:cNvSpPr txBox="1"/>
          <p:nvPr/>
        </p:nvSpPr>
        <p:spPr>
          <a:xfrm>
            <a:off x="291548" y="1656522"/>
            <a:ext cx="2610678" cy="1938992"/>
          </a:xfrm>
          <a:prstGeom prst="rect">
            <a:avLst/>
          </a:prstGeom>
          <a:noFill/>
        </p:spPr>
        <p:txBody>
          <a:bodyPr wrap="square" rtlCol="0">
            <a:spAutoFit/>
          </a:bodyPr>
          <a:lstStyle/>
          <a:p>
            <a:r>
              <a:rPr lang="en-US" sz="2000" dirty="0"/>
              <a:t>Each element has it’s own unique spectrum!</a:t>
            </a:r>
          </a:p>
          <a:p>
            <a:endParaRPr lang="en-US" sz="2000" dirty="0"/>
          </a:p>
          <a:p>
            <a:r>
              <a:rPr lang="en-US" sz="2000" dirty="0"/>
              <a:t>Spectroscopy is how astronomers learn what stars are made of</a:t>
            </a:r>
          </a:p>
        </p:txBody>
      </p:sp>
    </p:spTree>
    <p:extLst>
      <p:ext uri="{BB962C8B-B14F-4D97-AF65-F5344CB8AC3E}">
        <p14:creationId xmlns:p14="http://schemas.microsoft.com/office/powerpoint/2010/main" val="2408024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0EFE-27C9-0841-BF57-5F4BCCD2A819}"/>
              </a:ext>
            </a:extLst>
          </p:cNvPr>
          <p:cNvSpPr>
            <a:spLocks noGrp="1"/>
          </p:cNvSpPr>
          <p:nvPr>
            <p:ph idx="1"/>
          </p:nvPr>
        </p:nvSpPr>
        <p:spPr/>
        <p:txBody>
          <a:bodyPr/>
          <a:lstStyle/>
          <a:p>
            <a:pPr marL="0" indent="0" algn="ctr">
              <a:buNone/>
            </a:pPr>
            <a:r>
              <a:rPr lang="en-US" dirty="0"/>
              <a:t>Spectrum lab</a:t>
            </a:r>
          </a:p>
        </p:txBody>
      </p:sp>
    </p:spTree>
    <p:extLst>
      <p:ext uri="{BB962C8B-B14F-4D97-AF65-F5344CB8AC3E}">
        <p14:creationId xmlns:p14="http://schemas.microsoft.com/office/powerpoint/2010/main" val="2044682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63CF-BB26-2B45-8A85-C1B8B5D3374F}"/>
              </a:ext>
            </a:extLst>
          </p:cNvPr>
          <p:cNvSpPr>
            <a:spLocks noGrp="1"/>
          </p:cNvSpPr>
          <p:nvPr>
            <p:ph type="title"/>
          </p:nvPr>
        </p:nvSpPr>
        <p:spPr>
          <a:xfrm>
            <a:off x="128381" y="0"/>
            <a:ext cx="7886700" cy="1325563"/>
          </a:xfrm>
        </p:spPr>
        <p:txBody>
          <a:bodyPr/>
          <a:lstStyle/>
          <a:p>
            <a:r>
              <a:rPr lang="en-US" dirty="0"/>
              <a:t>What did you see?</a:t>
            </a:r>
          </a:p>
        </p:txBody>
      </p:sp>
      <p:pic>
        <p:nvPicPr>
          <p:cNvPr id="4" name="Content Placeholder 3">
            <a:extLst>
              <a:ext uri="{FF2B5EF4-FFF2-40B4-BE49-F238E27FC236}">
                <a16:creationId xmlns:a16="http://schemas.microsoft.com/office/drawing/2014/main" id="{33CC4992-6BB2-5943-BF01-041EC2CDFC7D}"/>
              </a:ext>
            </a:extLst>
          </p:cNvPr>
          <p:cNvPicPr>
            <a:picLocks noGrp="1"/>
          </p:cNvPicPr>
          <p:nvPr>
            <p:ph idx="1"/>
          </p:nvPr>
        </p:nvPicPr>
        <p:blipFill>
          <a:blip r:embed="rId2"/>
          <a:stretch>
            <a:fillRect/>
          </a:stretch>
        </p:blipFill>
        <p:spPr>
          <a:xfrm>
            <a:off x="0" y="1742660"/>
            <a:ext cx="4802608" cy="4618382"/>
          </a:xfrm>
          <a:prstGeom prst="rect">
            <a:avLst/>
          </a:prstGeom>
        </p:spPr>
      </p:pic>
      <p:pic>
        <p:nvPicPr>
          <p:cNvPr id="5" name="Picture 4">
            <a:extLst>
              <a:ext uri="{FF2B5EF4-FFF2-40B4-BE49-F238E27FC236}">
                <a16:creationId xmlns:a16="http://schemas.microsoft.com/office/drawing/2014/main" id="{EEFC6FA8-973A-1549-8459-AD28B97FD21D}"/>
              </a:ext>
            </a:extLst>
          </p:cNvPr>
          <p:cNvPicPr>
            <a:picLocks noChangeAspect="1"/>
          </p:cNvPicPr>
          <p:nvPr/>
        </p:nvPicPr>
        <p:blipFill>
          <a:blip r:embed="rId3"/>
          <a:stretch>
            <a:fillRect/>
          </a:stretch>
        </p:blipFill>
        <p:spPr>
          <a:xfrm>
            <a:off x="4930989" y="1494182"/>
            <a:ext cx="4341723" cy="5115339"/>
          </a:xfrm>
          <a:prstGeom prst="rect">
            <a:avLst/>
          </a:prstGeom>
        </p:spPr>
      </p:pic>
    </p:spTree>
    <p:extLst>
      <p:ext uri="{BB962C8B-B14F-4D97-AF65-F5344CB8AC3E}">
        <p14:creationId xmlns:p14="http://schemas.microsoft.com/office/powerpoint/2010/main" val="30781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80C7D-D095-7F4A-B879-8D849AC9B797}"/>
              </a:ext>
            </a:extLst>
          </p:cNvPr>
          <p:cNvSpPr>
            <a:spLocks noGrp="1"/>
          </p:cNvSpPr>
          <p:nvPr>
            <p:ph type="title"/>
          </p:nvPr>
        </p:nvSpPr>
        <p:spPr/>
        <p:txBody>
          <a:bodyPr/>
          <a:lstStyle/>
          <a:p>
            <a:r>
              <a:rPr lang="en-US" dirty="0"/>
              <a:t>The Sun</a:t>
            </a:r>
          </a:p>
        </p:txBody>
      </p:sp>
      <p:sp>
        <p:nvSpPr>
          <p:cNvPr id="3" name="Content Placeholder 2">
            <a:extLst>
              <a:ext uri="{FF2B5EF4-FFF2-40B4-BE49-F238E27FC236}">
                <a16:creationId xmlns:a16="http://schemas.microsoft.com/office/drawing/2014/main" id="{84E10DA9-C0AF-0544-9966-371A97BF5474}"/>
              </a:ext>
            </a:extLst>
          </p:cNvPr>
          <p:cNvSpPr>
            <a:spLocks noGrp="1"/>
          </p:cNvSpPr>
          <p:nvPr>
            <p:ph idx="1"/>
          </p:nvPr>
        </p:nvSpPr>
        <p:spPr>
          <a:xfrm>
            <a:off x="628650" y="1467817"/>
            <a:ext cx="7886700" cy="4351338"/>
          </a:xfrm>
        </p:spPr>
        <p:txBody>
          <a:bodyPr/>
          <a:lstStyle/>
          <a:p>
            <a:pPr marL="0" indent="0">
              <a:buNone/>
            </a:pPr>
            <a:r>
              <a:rPr lang="en-US" dirty="0"/>
              <a:t>If we look at the Sun, this is what we see</a:t>
            </a:r>
          </a:p>
        </p:txBody>
      </p:sp>
      <p:pic>
        <p:nvPicPr>
          <p:cNvPr id="4" name="Picture 3">
            <a:extLst>
              <a:ext uri="{FF2B5EF4-FFF2-40B4-BE49-F238E27FC236}">
                <a16:creationId xmlns:a16="http://schemas.microsoft.com/office/drawing/2014/main" id="{DC494757-EC60-354F-9DC5-1AD5BF21841A}"/>
              </a:ext>
            </a:extLst>
          </p:cNvPr>
          <p:cNvPicPr>
            <a:picLocks noChangeAspect="1"/>
          </p:cNvPicPr>
          <p:nvPr/>
        </p:nvPicPr>
        <p:blipFill>
          <a:blip r:embed="rId3"/>
          <a:stretch>
            <a:fillRect/>
          </a:stretch>
        </p:blipFill>
        <p:spPr>
          <a:xfrm>
            <a:off x="866084" y="2397800"/>
            <a:ext cx="7062061" cy="2714244"/>
          </a:xfrm>
          <a:prstGeom prst="rect">
            <a:avLst/>
          </a:prstGeom>
        </p:spPr>
      </p:pic>
    </p:spTree>
    <p:extLst>
      <p:ext uri="{BB962C8B-B14F-4D97-AF65-F5344CB8AC3E}">
        <p14:creationId xmlns:p14="http://schemas.microsoft.com/office/powerpoint/2010/main" val="2280879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TotalTime>
  <Words>466</Words>
  <Application>Microsoft Macintosh PowerPoint</Application>
  <PresentationFormat>On-screen Show (4:3)</PresentationFormat>
  <Paragraphs>39</Paragraphs>
  <Slides>12</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The Rainbow Universe</vt:lpstr>
      <vt:lpstr>What color is the Sun?</vt:lpstr>
      <vt:lpstr>The Sun is many different colors!</vt:lpstr>
      <vt:lpstr>Spectroscopy</vt:lpstr>
      <vt:lpstr>Composition of Stars</vt:lpstr>
      <vt:lpstr>Chemical “Fingerprints”</vt:lpstr>
      <vt:lpstr>PowerPoint Presentation</vt:lpstr>
      <vt:lpstr>What did you see?</vt:lpstr>
      <vt:lpstr>The Sun</vt:lpstr>
      <vt:lpstr>PowerPoint Presentation</vt:lpstr>
      <vt:lpstr>Stars of Different Sizes</vt:lpstr>
      <vt:lpstr>Classifying Stars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Rainbow Universe</dc:title>
  <dc:creator>Kirkpatrick, Allison Michelle</dc:creator>
  <cp:lastModifiedBy>Kirkpatrick, Allison Michelle</cp:lastModifiedBy>
  <cp:revision>10</cp:revision>
  <dcterms:created xsi:type="dcterms:W3CDTF">2019-10-05T19:36:13Z</dcterms:created>
  <dcterms:modified xsi:type="dcterms:W3CDTF">2019-10-05T22:27:42Z</dcterms:modified>
</cp:coreProperties>
</file>