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3"/>
  </p:notesMasterIdLst>
  <p:sldIdLst>
    <p:sldId id="256" r:id="rId2"/>
    <p:sldId id="300" r:id="rId3"/>
    <p:sldId id="280" r:id="rId4"/>
    <p:sldId id="281" r:id="rId5"/>
    <p:sldId id="282" r:id="rId6"/>
    <p:sldId id="283" r:id="rId7"/>
    <p:sldId id="359" r:id="rId8"/>
    <p:sldId id="301" r:id="rId9"/>
    <p:sldId id="318" r:id="rId10"/>
    <p:sldId id="333" r:id="rId11"/>
    <p:sldId id="361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7"/>
    <p:restoredTop sz="94666"/>
  </p:normalViewPr>
  <p:slideViewPr>
    <p:cSldViewPr snapToGrid="0" snapToObjects="1">
      <p:cViewPr varScale="1">
        <p:scale>
          <a:sx n="102" d="100"/>
          <a:sy n="102" d="100"/>
        </p:scale>
        <p:origin x="12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C283B2-0C04-0848-B1BD-9794C1666AFE}" type="datetimeFigureOut">
              <a:rPr lang="en-US" smtClean="0"/>
              <a:t>10/10/19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56A30C-D8E4-B348-869F-F07C31B1B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08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know that gravity warps space based on the effect we see on light.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95300-1C1E-1B4D-9BD1-382DA9435EF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007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Foreground red galaxy and very distant blue galaxy. Light from blue galaxy is bent into a perfect arc due to gravity of foreground cluster.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6A30C-D8E4-B348-869F-F07C31B1B02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986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is called the </a:t>
            </a:r>
            <a:r>
              <a:rPr lang="en-US" dirty="0" err="1"/>
              <a:t>Chesire</a:t>
            </a:r>
            <a:r>
              <a:rPr lang="en-US" dirty="0"/>
              <a:t> Cat.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95300-1C1E-1B4D-9BD1-382DA9435EF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9654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determines what shape an orbit takes?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116663-B372-3E48-9F73-B21AA219DBD6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000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BE63EB-1C02-3B48-8C65-5040DE7F0FBA}" type="slidenum">
              <a:rPr lang="en-US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154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45219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731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there are! We don’t know how many. The telescope WFIRST will be able to find rogue </a:t>
            </a:r>
            <a:r>
              <a:rPr lang="en-US" dirty="0" err="1"/>
              <a:t>plaents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6A30C-D8E4-B348-869F-F07C31B1B02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073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7897013-37EF-7148-AAC1-38D7B15A4D67}" type="slidenum">
              <a:rPr lang="en-US" sz="1200" b="0"/>
              <a:pPr eaLnBrk="1" hangingPunct="1"/>
              <a:t>10</a:t>
            </a:fld>
            <a:endParaRPr lang="en-US" sz="1200" b="0" dirty="0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</a:rPr>
              <a:t>You have mass, so you also have gravity. Just, not very much.</a:t>
            </a:r>
          </a:p>
        </p:txBody>
      </p:sp>
    </p:spTree>
    <p:extLst>
      <p:ext uri="{BB962C8B-B14F-4D97-AF65-F5344CB8AC3E}">
        <p14:creationId xmlns:p14="http://schemas.microsoft.com/office/powerpoint/2010/main" val="146942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116663-B372-3E48-9F73-B21AA219DBD6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392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15101-7A4E-3E44-A805-F34897C377DD}" type="datetimeFigureOut">
              <a:rPr lang="en-US" smtClean="0"/>
              <a:t>10/10/19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58B14-46ED-3448-BC09-84F358362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062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15101-7A4E-3E44-A805-F34897C377DD}" type="datetimeFigureOut">
              <a:rPr lang="en-US" smtClean="0"/>
              <a:t>10/10/19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58B14-46ED-3448-BC09-84F358362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070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15101-7A4E-3E44-A805-F34897C377DD}" type="datetimeFigureOut">
              <a:rPr lang="en-US" smtClean="0"/>
              <a:t>10/10/19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58B14-46ED-3448-BC09-84F358362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637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15101-7A4E-3E44-A805-F34897C377DD}" type="datetimeFigureOut">
              <a:rPr lang="en-US" smtClean="0"/>
              <a:t>10/10/19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58B14-46ED-3448-BC09-84F358362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446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15101-7A4E-3E44-A805-F34897C377DD}" type="datetimeFigureOut">
              <a:rPr lang="en-US" smtClean="0"/>
              <a:t>10/10/19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58B14-46ED-3448-BC09-84F358362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412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15101-7A4E-3E44-A805-F34897C377DD}" type="datetimeFigureOut">
              <a:rPr lang="en-US" smtClean="0"/>
              <a:t>10/10/19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58B14-46ED-3448-BC09-84F358362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07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15101-7A4E-3E44-A805-F34897C377DD}" type="datetimeFigureOut">
              <a:rPr lang="en-US" smtClean="0"/>
              <a:t>10/10/19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58B14-46ED-3448-BC09-84F358362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534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15101-7A4E-3E44-A805-F34897C377DD}" type="datetimeFigureOut">
              <a:rPr lang="en-US" smtClean="0"/>
              <a:t>10/10/19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58B14-46ED-3448-BC09-84F358362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262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15101-7A4E-3E44-A805-F34897C377DD}" type="datetimeFigureOut">
              <a:rPr lang="en-US" smtClean="0"/>
              <a:t>10/10/19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58B14-46ED-3448-BC09-84F358362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893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15101-7A4E-3E44-A805-F34897C377DD}" type="datetimeFigureOut">
              <a:rPr lang="en-US" smtClean="0"/>
              <a:t>10/10/19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58B14-46ED-3448-BC09-84F358362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993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15101-7A4E-3E44-A805-F34897C377DD}" type="datetimeFigureOut">
              <a:rPr lang="en-US" smtClean="0"/>
              <a:t>10/10/19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58B14-46ED-3448-BC09-84F358362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722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B15101-7A4E-3E44-A805-F34897C377DD}" type="datetimeFigureOut">
              <a:rPr lang="en-US" smtClean="0"/>
              <a:t>10/10/19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58B14-46ED-3448-BC09-84F358362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641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E295D-68AD-7748-80D9-E8713C5B17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Gravity</a:t>
            </a:r>
          </a:p>
        </p:txBody>
      </p:sp>
    </p:spTree>
    <p:extLst>
      <p:ext uri="{BB962C8B-B14F-4D97-AF65-F5344CB8AC3E}">
        <p14:creationId xmlns:p14="http://schemas.microsoft.com/office/powerpoint/2010/main" val="21540108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93" name="Rectangle 13"/>
          <p:cNvSpPr>
            <a:spLocks noGrp="1" noChangeArrowheads="1"/>
          </p:cNvSpPr>
          <p:nvPr>
            <p:ph type="title"/>
          </p:nvPr>
        </p:nvSpPr>
        <p:spPr>
          <a:xfrm>
            <a:off x="87683" y="149448"/>
            <a:ext cx="8214725" cy="1128207"/>
          </a:xfrm>
        </p:spPr>
        <p:txBody>
          <a:bodyPr>
            <a:normAutofit/>
          </a:bodyPr>
          <a:lstStyle/>
          <a:p>
            <a:r>
              <a:rPr lang="en-US" sz="3800" dirty="0"/>
              <a:t>What determines the strength of gravity? </a:t>
            </a:r>
          </a:p>
        </p:txBody>
      </p:sp>
      <p:sp>
        <p:nvSpPr>
          <p:cNvPr id="97294" name="Rectangle 14"/>
          <p:cNvSpPr>
            <a:spLocks noGrp="1" noChangeArrowheads="1"/>
          </p:cNvSpPr>
          <p:nvPr>
            <p:ph idx="1"/>
          </p:nvPr>
        </p:nvSpPr>
        <p:spPr>
          <a:xfrm>
            <a:off x="515915" y="1099115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The </a:t>
            </a:r>
            <a:r>
              <a:rPr lang="en-US" sz="2200" b="1" dirty="0"/>
              <a:t>universal law of gravitation: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/>
              <a:t>Every mass has gravity, so it attracts other masses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/>
              <a:t>Force of attraction depends on the mass of the two objects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/>
              <a:t>Force of attraction is </a:t>
            </a:r>
            <a:r>
              <a:rPr lang="en-US" sz="2200" i="1" dirty="0"/>
              <a:t>inversely</a:t>
            </a:r>
            <a:r>
              <a:rPr lang="en-US" sz="2200" dirty="0"/>
              <a:t> proportional to the square of the distance between the objects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0F95C5-91A5-044C-8F93-96E868E9A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7742" y="3040522"/>
            <a:ext cx="5568515" cy="38174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A5475F-6057-9440-A660-13A61EF9847D}"/>
              </a:ext>
            </a:extLst>
          </p:cNvPr>
          <p:cNvSpPr txBox="1"/>
          <p:nvPr/>
        </p:nvSpPr>
        <p:spPr>
          <a:xfrm>
            <a:off x="87683" y="6471979"/>
            <a:ext cx="2517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Credit: </a:t>
            </a:r>
            <a:r>
              <a:rPr lang="en-US" sz="1400" i="1" dirty="0" err="1"/>
              <a:t>kidspressmagazine.com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889659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46C3A-0044-B748-9015-88E51785A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Planets stay in Orbit?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91DDC-2BF1-644B-BD70-2C73B186C0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4929" y="1096442"/>
            <a:ext cx="8374141" cy="1571807"/>
          </a:xfrm>
        </p:spPr>
        <p:txBody>
          <a:bodyPr/>
          <a:lstStyle/>
          <a:p>
            <a:r>
              <a:rPr lang="en-US" dirty="0"/>
              <a:t>Energy balance!</a:t>
            </a:r>
          </a:p>
          <a:p>
            <a:r>
              <a:rPr lang="en-US" dirty="0"/>
              <a:t>If the gravitational potential energy balances the planet’s kinetic energy, the planet will stay in orbit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647DFF-2695-7F46-8E78-FD5E88081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649" y="3675687"/>
            <a:ext cx="3060700" cy="965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0230AA-47F5-FB46-980C-007E83A082BD}"/>
              </a:ext>
            </a:extLst>
          </p:cNvPr>
          <p:cNvSpPr txBox="1"/>
          <p:nvPr/>
        </p:nvSpPr>
        <p:spPr>
          <a:xfrm>
            <a:off x="2978047" y="2954412"/>
            <a:ext cx="809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A8728"/>
                </a:solidFill>
                <a:latin typeface="Chalkduster" panose="03050602040202020205" pitchFamily="66" charset="77"/>
              </a:rPr>
              <a:t>Sun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EC3181-DD3D-144C-A8E6-9751F824076D}"/>
              </a:ext>
            </a:extLst>
          </p:cNvPr>
          <p:cNvSpPr txBox="1"/>
          <p:nvPr/>
        </p:nvSpPr>
        <p:spPr>
          <a:xfrm>
            <a:off x="3854972" y="3150205"/>
            <a:ext cx="1136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halkduster" panose="03050602040202020205" pitchFamily="66" charset="77"/>
              </a:rPr>
              <a:t>planet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0D2179-3C33-3849-9486-8161B6357325}"/>
              </a:ext>
            </a:extLst>
          </p:cNvPr>
          <p:cNvSpPr txBox="1"/>
          <p:nvPr/>
        </p:nvSpPr>
        <p:spPr>
          <a:xfrm>
            <a:off x="5186600" y="3137605"/>
            <a:ext cx="1136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halkduster" panose="03050602040202020205" pitchFamily="66" charset="77"/>
              </a:rPr>
              <a:t>planet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1C09CB3-999B-A74C-97FF-9AD4049101A9}"/>
              </a:ext>
            </a:extLst>
          </p:cNvPr>
          <p:cNvCxnSpPr>
            <a:cxnSpLocks/>
          </p:cNvCxnSpPr>
          <p:nvPr/>
        </p:nvCxnSpPr>
        <p:spPr bwMode="auto">
          <a:xfrm>
            <a:off x="3385279" y="3288543"/>
            <a:ext cx="274819" cy="352142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ED812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07E9E35-DCD8-FC4D-86E3-275A5CC583B4}"/>
              </a:ext>
            </a:extLst>
          </p:cNvPr>
          <p:cNvCxnSpPr>
            <a:cxnSpLocks/>
          </p:cNvCxnSpPr>
          <p:nvPr/>
        </p:nvCxnSpPr>
        <p:spPr bwMode="auto">
          <a:xfrm flipH="1">
            <a:off x="4204739" y="3429000"/>
            <a:ext cx="112428" cy="352142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8622A98-DF16-F644-9DBA-B6834EEDE2F1}"/>
              </a:ext>
            </a:extLst>
          </p:cNvPr>
          <p:cNvCxnSpPr>
            <a:cxnSpLocks/>
          </p:cNvCxnSpPr>
          <p:nvPr/>
        </p:nvCxnSpPr>
        <p:spPr bwMode="auto">
          <a:xfrm flipH="1">
            <a:off x="5486401" y="3541939"/>
            <a:ext cx="100038" cy="422985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27251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F0E7F-EC2C-074C-AE0D-D82FD6A67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92465"/>
          </a:xfrm>
        </p:spPr>
        <p:txBody>
          <a:bodyPr>
            <a:normAutofit fontScale="90000"/>
          </a:bodyPr>
          <a:lstStyle/>
          <a:p>
            <a:r>
              <a:rPr lang="en-US" dirty="0"/>
              <a:t>Fundamentals of General Relativity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878340-B15A-D341-AEB3-68F96D07E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1600"/>
            <a:ext cx="7886700" cy="4805363"/>
          </a:xfrm>
        </p:spPr>
        <p:txBody>
          <a:bodyPr/>
          <a:lstStyle/>
          <a:p>
            <a:r>
              <a:rPr lang="en-US" dirty="0"/>
              <a:t>Space and time make up a 4</a:t>
            </a:r>
            <a:r>
              <a:rPr lang="en-US" baseline="30000" dirty="0"/>
              <a:t>th</a:t>
            </a:r>
            <a:r>
              <a:rPr lang="en-US" dirty="0"/>
              <a:t> dimensional spacetime</a:t>
            </a:r>
          </a:p>
          <a:p>
            <a:r>
              <a:rPr lang="en-US" dirty="0"/>
              <a:t>Mass curves spacetime</a:t>
            </a:r>
          </a:p>
          <a:p>
            <a:r>
              <a:rPr lang="en-US" dirty="0"/>
              <a:t>Amount of curvature depends on amount of mass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471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0B485-7332-BA41-9C32-70DA79684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34209"/>
          </a:xfrm>
        </p:spPr>
        <p:txBody>
          <a:bodyPr/>
          <a:lstStyle/>
          <a:p>
            <a:r>
              <a:rPr lang="en-US" dirty="0"/>
              <a:t>What does Gravity do to Light?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F2247-2050-7546-A154-A03D3186A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1846" y="1289050"/>
            <a:ext cx="2689903" cy="4985161"/>
          </a:xfrm>
        </p:spPr>
        <p:txBody>
          <a:bodyPr>
            <a:normAutofit/>
          </a:bodyPr>
          <a:lstStyle/>
          <a:p>
            <a:r>
              <a:rPr lang="en-US" sz="2400" dirty="0"/>
              <a:t>Curved spacetime alters the paths of light rays, shifting the apparent positions of objects in an effect called </a:t>
            </a:r>
            <a:r>
              <a:rPr lang="en-US" sz="2400" i="1" dirty="0"/>
              <a:t>gravitational lensing</a:t>
            </a:r>
            <a:r>
              <a:rPr lang="en-US" sz="2400" dirty="0"/>
              <a:t>.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3D076B-C258-1A43-BEDE-C663153A8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164" y="1289049"/>
            <a:ext cx="6268010" cy="352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125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D2AAE-AE42-D945-B699-059DDDBBA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67773"/>
          </a:xfrm>
        </p:spPr>
        <p:txBody>
          <a:bodyPr/>
          <a:lstStyle/>
          <a:p>
            <a:r>
              <a:rPr lang="en-US" dirty="0"/>
              <a:t>1919: Total Solar Eclipse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84F494-9AA3-6648-85EF-7F61D6A7F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101" y="1253331"/>
            <a:ext cx="4364590" cy="4351338"/>
          </a:xfrm>
        </p:spPr>
        <p:txBody>
          <a:bodyPr/>
          <a:lstStyle/>
          <a:p>
            <a:r>
              <a:rPr lang="en-US" sz="2400" dirty="0"/>
              <a:t>Sun would pass right in front of the Hyades star cluster</a:t>
            </a:r>
          </a:p>
          <a:p>
            <a:r>
              <a:rPr lang="en-US" sz="2400" dirty="0"/>
              <a:t>Apparent positions of the stars should change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280DCA-BA03-0F42-A7CF-D4C41DDE3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127786"/>
            <a:ext cx="4312012" cy="33620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245C28-EBD4-7849-8F95-0659F373E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313" y="2940485"/>
            <a:ext cx="2596228" cy="33950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27BB22-E55D-3F44-8E00-CCC36D3ED8C0}"/>
              </a:ext>
            </a:extLst>
          </p:cNvPr>
          <p:cNvSpPr txBox="1"/>
          <p:nvPr/>
        </p:nvSpPr>
        <p:spPr>
          <a:xfrm>
            <a:off x="4227905" y="5252468"/>
            <a:ext cx="43645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Einstein, an obscure newcomer to theoretical physics, became an international celebrity overnight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DBA24F-53E0-8143-AA6E-A31CF0DCC90A}"/>
              </a:ext>
            </a:extLst>
          </p:cNvPr>
          <p:cNvSpPr txBox="1"/>
          <p:nvPr/>
        </p:nvSpPr>
        <p:spPr>
          <a:xfrm>
            <a:off x="628651" y="6335553"/>
            <a:ext cx="3254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Arthur Eddington’s photographic plate from 1919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6B51C9-4318-514D-9D4D-F9DB5F35DF98}"/>
              </a:ext>
            </a:extLst>
          </p:cNvPr>
          <p:cNvSpPr txBox="1"/>
          <p:nvPr/>
        </p:nvSpPr>
        <p:spPr>
          <a:xfrm>
            <a:off x="5010411" y="4489808"/>
            <a:ext cx="41436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Hyades cluster, Credit: NASA, ESA, </a:t>
            </a:r>
            <a:r>
              <a:rPr lang="en-US" sz="1400" i="1" dirty="0" err="1"/>
              <a:t>STScI</a:t>
            </a:r>
            <a:r>
              <a:rPr lang="en-US" sz="1400" i="1" dirty="0"/>
              <a:t>, and Z. </a:t>
            </a:r>
            <a:r>
              <a:rPr lang="en-US" sz="1400" i="1" dirty="0" err="1"/>
              <a:t>Levay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930981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5FE577-10EC-F348-9376-1EFE2116F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8053"/>
            <a:ext cx="9144000" cy="60418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117CB5-38DE-FD4A-8A23-863C13511094}"/>
              </a:ext>
            </a:extLst>
          </p:cNvPr>
          <p:cNvSpPr txBox="1"/>
          <p:nvPr/>
        </p:nvSpPr>
        <p:spPr>
          <a:xfrm>
            <a:off x="0" y="6449946"/>
            <a:ext cx="3943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Credit: NASA/HST</a:t>
            </a:r>
          </a:p>
        </p:txBody>
      </p:sp>
    </p:spTree>
    <p:extLst>
      <p:ext uri="{BB962C8B-B14F-4D97-AF65-F5344CB8AC3E}">
        <p14:creationId xmlns:p14="http://schemas.microsoft.com/office/powerpoint/2010/main" val="1635296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611D4F-E18E-FD43-B731-5911734B7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1" y="1"/>
            <a:ext cx="6583166" cy="65831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D55271-402F-9F4C-BEE5-C15749E0EE09}"/>
              </a:ext>
            </a:extLst>
          </p:cNvPr>
          <p:cNvSpPr txBox="1"/>
          <p:nvPr/>
        </p:nvSpPr>
        <p:spPr>
          <a:xfrm>
            <a:off x="-22660" y="6583167"/>
            <a:ext cx="3943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Credit: NASA/HST</a:t>
            </a:r>
          </a:p>
        </p:txBody>
      </p:sp>
    </p:spTree>
    <p:extLst>
      <p:ext uri="{BB962C8B-B14F-4D97-AF65-F5344CB8AC3E}">
        <p14:creationId xmlns:p14="http://schemas.microsoft.com/office/powerpoint/2010/main" val="178260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24ADD-4D64-944A-ACD7-A062E246A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267691"/>
            <a:ext cx="7886700" cy="776288"/>
          </a:xfrm>
        </p:spPr>
        <p:txBody>
          <a:bodyPr/>
          <a:lstStyle/>
          <a:p>
            <a:r>
              <a:rPr lang="en-US" dirty="0"/>
              <a:t>Planetary motion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0F313-65EC-8342-B2FD-3CEAFD573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125" y="1141414"/>
            <a:ext cx="8229600" cy="762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Planets orbit in circles, ellipses, or parabolas</a:t>
            </a:r>
          </a:p>
          <a:p>
            <a:pPr marL="0" indent="0">
              <a:buNone/>
            </a:pPr>
            <a:r>
              <a:rPr lang="en-US" dirty="0"/>
              <a:t>Examples of parabolas: comets!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A860EF-F7F3-F046-A38B-635D136C8381}"/>
              </a:ext>
            </a:extLst>
          </p:cNvPr>
          <p:cNvSpPr txBox="1"/>
          <p:nvPr/>
        </p:nvSpPr>
        <p:spPr>
          <a:xfrm>
            <a:off x="0" y="6490100"/>
            <a:ext cx="3943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Credit: J. </a:t>
            </a:r>
            <a:r>
              <a:rPr lang="en-US" sz="1400" i="1" dirty="0" err="1"/>
              <a:t>Staughton</a:t>
            </a:r>
            <a:r>
              <a:rPr lang="en-US" sz="1400" i="1" dirty="0"/>
              <a:t>, </a:t>
            </a:r>
            <a:r>
              <a:rPr lang="en-US" sz="1400" i="1" dirty="0" err="1"/>
              <a:t>scienceabc.com</a:t>
            </a:r>
            <a:endParaRPr lang="en-US" sz="1400" i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B514A3-AD8D-7241-BA58-419CBF8F8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403" y="2084048"/>
            <a:ext cx="6027442" cy="363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492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5" name="Rectangle 7"/>
          <p:cNvSpPr>
            <a:spLocks noGrp="1" noChangeArrowheads="1"/>
          </p:cNvSpPr>
          <p:nvPr>
            <p:ph type="title"/>
          </p:nvPr>
        </p:nvSpPr>
        <p:spPr>
          <a:xfrm>
            <a:off x="628650" y="365126"/>
            <a:ext cx="7886700" cy="887477"/>
          </a:xfrm>
        </p:spPr>
        <p:txBody>
          <a:bodyPr/>
          <a:lstStyle/>
          <a:p>
            <a:r>
              <a:rPr lang="en-US" dirty="0"/>
              <a:t>Gravitational Encounters</a:t>
            </a:r>
          </a:p>
        </p:txBody>
      </p:sp>
      <p:sp>
        <p:nvSpPr>
          <p:cNvPr id="83976" name="Rectangle 8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Planets can also have unbound orbits</a:t>
            </a:r>
          </a:p>
          <a:p>
            <a:r>
              <a:rPr lang="en-US" dirty="0"/>
              <a:t>Close gravitational encounters between two massive planets can eject one planet while flinging the other into a highly elliptical orbit</a:t>
            </a:r>
          </a:p>
          <a:p>
            <a:r>
              <a:rPr lang="en-US" dirty="0"/>
              <a:t>This means there must be free-floating planets out there</a:t>
            </a:r>
          </a:p>
        </p:txBody>
      </p:sp>
    </p:spTree>
    <p:extLst>
      <p:ext uri="{BB962C8B-B14F-4D97-AF65-F5344CB8AC3E}">
        <p14:creationId xmlns:p14="http://schemas.microsoft.com/office/powerpoint/2010/main" val="3740214226"/>
      </p:ext>
    </p:extLst>
  </p:cSld>
  <p:clrMapOvr>
    <a:masterClrMapping/>
  </p:clrMapOvr>
  <p:transition>
    <p:sndAc>
      <p:endSnd/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BC068-881E-A54B-92B7-F71974996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for Rogue Planets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F2DF1E-AD2C-F441-9964-BA3CC409A0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43040" y="0"/>
            <a:ext cx="9337352" cy="57895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5334CF-FFE9-7546-9980-20E23132C2E9}"/>
              </a:ext>
            </a:extLst>
          </p:cNvPr>
          <p:cNvSpPr txBox="1"/>
          <p:nvPr/>
        </p:nvSpPr>
        <p:spPr>
          <a:xfrm>
            <a:off x="284966" y="3997162"/>
            <a:ext cx="8420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90000"/>
                  </a:schemeClr>
                </a:solidFill>
              </a:rPr>
              <a:t>80 light years away</a:t>
            </a:r>
          </a:p>
          <a:p>
            <a:r>
              <a:rPr lang="en-US" sz="2000" dirty="0">
                <a:solidFill>
                  <a:schemeClr val="bg2">
                    <a:lumMod val="90000"/>
                  </a:schemeClr>
                </a:solidFill>
              </a:rPr>
              <a:t>Discovered in 2013 with the Pan-STARRS telescope in Hawaii</a:t>
            </a:r>
          </a:p>
          <a:p>
            <a:r>
              <a:rPr lang="en-US" sz="2000" dirty="0">
                <a:solidFill>
                  <a:schemeClr val="bg2">
                    <a:lumMod val="90000"/>
                  </a:schemeClr>
                </a:solidFill>
              </a:rPr>
              <a:t>Young, dusty planet</a:t>
            </a:r>
          </a:p>
          <a:p>
            <a:r>
              <a:rPr lang="en-US" sz="2000" dirty="0">
                <a:solidFill>
                  <a:schemeClr val="bg2">
                    <a:lumMod val="90000"/>
                  </a:schemeClr>
                </a:solidFill>
              </a:rPr>
              <a:t>Rogue planets are thrown out of solar systems through gravitational encounters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A74331-9674-0E42-9291-B917C449172B}"/>
              </a:ext>
            </a:extLst>
          </p:cNvPr>
          <p:cNvSpPr txBox="1"/>
          <p:nvPr/>
        </p:nvSpPr>
        <p:spPr>
          <a:xfrm>
            <a:off x="0" y="5846897"/>
            <a:ext cx="22202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Credit: Pan-STARRS</a:t>
            </a:r>
          </a:p>
        </p:txBody>
      </p:sp>
    </p:spTree>
    <p:extLst>
      <p:ext uri="{BB962C8B-B14F-4D97-AF65-F5344CB8AC3E}">
        <p14:creationId xmlns:p14="http://schemas.microsoft.com/office/powerpoint/2010/main" val="2815223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</TotalTime>
  <Words>405</Words>
  <Application>Microsoft Macintosh PowerPoint</Application>
  <PresentationFormat>On-screen Show (4:3)</PresentationFormat>
  <Paragraphs>55</Paragraphs>
  <Slides>11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Chalkduster</vt:lpstr>
      <vt:lpstr>Times New Roman</vt:lpstr>
      <vt:lpstr>Office Theme</vt:lpstr>
      <vt:lpstr>Gravity</vt:lpstr>
      <vt:lpstr>Fundamentals of General Relativity</vt:lpstr>
      <vt:lpstr>What does Gravity do to Light?</vt:lpstr>
      <vt:lpstr>1919: Total Solar Eclipse</vt:lpstr>
      <vt:lpstr>PowerPoint Presentation</vt:lpstr>
      <vt:lpstr>PowerPoint Presentation</vt:lpstr>
      <vt:lpstr>Planetary motion</vt:lpstr>
      <vt:lpstr>Gravitational Encounters</vt:lpstr>
      <vt:lpstr>Searching for Rogue Planets</vt:lpstr>
      <vt:lpstr>What determines the strength of gravity? </vt:lpstr>
      <vt:lpstr>Why do Planets stay in Orbit?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Gravity</dc:title>
  <dc:creator>Kirkpatrick, Allison Michelle</dc:creator>
  <cp:lastModifiedBy>Kirkpatrick, Allison Michelle</cp:lastModifiedBy>
  <cp:revision>5</cp:revision>
  <dcterms:created xsi:type="dcterms:W3CDTF">2019-10-10T21:07:30Z</dcterms:created>
  <dcterms:modified xsi:type="dcterms:W3CDTF">2019-10-10T21:33:28Z</dcterms:modified>
</cp:coreProperties>
</file>