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344" r:id="rId2"/>
    <p:sldId id="346" r:id="rId3"/>
    <p:sldId id="312" r:id="rId4"/>
    <p:sldId id="345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06" r:id="rId14"/>
    <p:sldId id="310" r:id="rId15"/>
    <p:sldId id="311" r:id="rId16"/>
    <p:sldId id="35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2"/>
    <p:restoredTop sz="93232"/>
  </p:normalViewPr>
  <p:slideViewPr>
    <p:cSldViewPr snapToGrid="0" snapToObjects="1">
      <p:cViewPr varScale="1">
        <p:scale>
          <a:sx n="100" d="100"/>
          <a:sy n="100" d="100"/>
        </p:scale>
        <p:origin x="10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A10DD-4541-E144-A6A2-C47E2D36C7E7}" type="datetimeFigureOut">
              <a:rPr lang="en-US" smtClean="0"/>
              <a:t>7/21/19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9767B-98F1-D94B-85B1-93CFF4B48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F2A0-3215-4A67-A7C7-CB3DBC2B6B20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81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Official answer is 1-5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9767B-98F1-D94B-85B1-93CFF4B482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83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have groups discuss and debate what they came up with for each variable.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9767B-98F1-D94B-85B1-93CFF4B482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6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Pair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9767B-98F1-D94B-85B1-93CFF4B482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10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DF2A0-3215-4A67-A7C7-CB3DBC2B6B20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565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2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82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4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2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6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3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6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03D8D-E8A7-FE46-AC7F-292D573E22B6}" type="datetimeFigureOut">
              <a:rPr lang="en-US" smtClean="0"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68C4F-39EA-4D4B-8F9E-39174181F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4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4D9-A164-B946-9F53-CD446570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537" y="2494177"/>
            <a:ext cx="7136926" cy="1325563"/>
          </a:xfrm>
        </p:spPr>
        <p:txBody>
          <a:bodyPr/>
          <a:lstStyle/>
          <a:p>
            <a:pPr algn="ctr"/>
            <a:r>
              <a:rPr lang="en-US" dirty="0"/>
              <a:t>The Search For </a:t>
            </a:r>
            <a:r>
              <a:rPr lang="en-US" dirty="0" err="1"/>
              <a:t>ExtraTerrestrial</a:t>
            </a:r>
            <a:r>
              <a:rPr lang="en-US" dirty="0"/>
              <a:t> Intelligence</a:t>
            </a:r>
          </a:p>
        </p:txBody>
      </p:sp>
    </p:spTree>
    <p:extLst>
      <p:ext uri="{BB962C8B-B14F-4D97-AF65-F5344CB8AC3E}">
        <p14:creationId xmlns:p14="http://schemas.microsoft.com/office/powerpoint/2010/main" val="2113341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A09A-E4FE-414C-BC67-6D644F3C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2587007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8881-C527-0741-84E5-B61AC294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41BC6-12B5-754E-97BF-6EBBB324D658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/>
              <a:t>n</a:t>
            </a:r>
            <a:r>
              <a:rPr lang="en-US" sz="2400" baseline="-25000" dirty="0"/>
              <a:t>e</a:t>
            </a:r>
            <a:r>
              <a:rPr lang="en-US" sz="2400" dirty="0"/>
              <a:t> = number of planets that can support life per star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/>
              <a:t>f</a:t>
            </a:r>
            <a:r>
              <a:rPr lang="en-US" sz="2400" baseline="-25000" dirty="0" err="1"/>
              <a:t>l</a:t>
            </a:r>
            <a:r>
              <a:rPr lang="en-US" sz="2400" dirty="0"/>
              <a:t> = fraction of habitable planets that develop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i</a:t>
            </a:r>
            <a:r>
              <a:rPr lang="en-US" sz="2400" dirty="0"/>
              <a:t> = fraction of those planets that develop intelligent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c</a:t>
            </a:r>
            <a:r>
              <a:rPr lang="en-US" sz="2400" dirty="0"/>
              <a:t> = fraction of civilizations that develop technology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L = length of technological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22736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731FE-3DA6-B549-ACD0-5D32FC9D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the Drake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6F166-DCBB-A647-981C-8D190CA5D9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baseline="-25000" dirty="0"/>
              <a:t>✸</a:t>
            </a:r>
            <a:r>
              <a:rPr lang="en-US" dirty="0"/>
              <a:t>-- Not actually what you want to know! Earth has been around 5 billion years, so we don’t really care what new stars are forming. </a:t>
            </a:r>
          </a:p>
          <a:p>
            <a:r>
              <a:rPr lang="en-US" dirty="0"/>
              <a:t>Also need to know </a:t>
            </a:r>
            <a:r>
              <a:rPr lang="en-US" i="1" dirty="0"/>
              <a:t>detectability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C7488-BE16-FB44-85FE-9F1A4AC5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look?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A0D9F-79C9-9F40-9E68-E04953815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say you wanted to search for extraterrestrial intelligence.</a:t>
            </a:r>
          </a:p>
          <a:p>
            <a:r>
              <a:rPr lang="en-US" dirty="0"/>
              <a:t>What wavelengths of the electromagnetic spectrum would you look in?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24354-6EE7-6E48-B898-494D0C57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71" y="3736866"/>
            <a:ext cx="4000500" cy="2768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0E959A-0A0B-9541-92CE-F2EB05C93266}"/>
              </a:ext>
            </a:extLst>
          </p:cNvPr>
          <p:cNvSpPr txBox="1"/>
          <p:nvPr/>
        </p:nvSpPr>
        <p:spPr>
          <a:xfrm>
            <a:off x="3384331" y="4225159"/>
            <a:ext cx="156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Jill Tarter, </a:t>
            </a:r>
          </a:p>
          <a:p>
            <a:r>
              <a:rPr lang="en-US" i="1" dirty="0"/>
              <a:t>SETI pioneer</a:t>
            </a:r>
          </a:p>
        </p:txBody>
      </p:sp>
    </p:spTree>
    <p:extLst>
      <p:ext uri="{BB962C8B-B14F-4D97-AF65-F5344CB8AC3E}">
        <p14:creationId xmlns:p14="http://schemas.microsoft.com/office/powerpoint/2010/main" val="174456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B6BE9-2390-7042-9731-8BC10FA4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692" y="2470939"/>
            <a:ext cx="7886700" cy="1100420"/>
          </a:xfrm>
        </p:spPr>
        <p:txBody>
          <a:bodyPr/>
          <a:lstStyle/>
          <a:p>
            <a:pPr algn="ctr"/>
            <a:r>
              <a:rPr lang="en-US" dirty="0"/>
              <a:t>Should We Want to Be Found?</a:t>
            </a:r>
          </a:p>
        </p:txBody>
      </p:sp>
    </p:spTree>
    <p:extLst>
      <p:ext uri="{BB962C8B-B14F-4D97-AF65-F5344CB8AC3E}">
        <p14:creationId xmlns:p14="http://schemas.microsoft.com/office/powerpoint/2010/main" val="279603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2854" y="2309724"/>
            <a:ext cx="78776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How would you feel if we made contact with an intelligent civilization?</a:t>
            </a:r>
          </a:p>
          <a:p>
            <a:pPr marL="342900" indent="-342900">
              <a:buAutoNum type="arabicPeriod"/>
            </a:pPr>
            <a:endParaRPr lang="en-GB" sz="2000" dirty="0"/>
          </a:p>
          <a:p>
            <a:pPr marL="342900" indent="-342900">
              <a:buAutoNum type="arabicPeriod"/>
            </a:pPr>
            <a:r>
              <a:rPr lang="en-GB" sz="2000" dirty="0"/>
              <a:t>How do you think it would affect the human race as a whole?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75044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act 1997 Trailer.mp4">
            <a:hlinkClick r:id="" action="ppaction://media"/>
            <a:extLst>
              <a:ext uri="{FF2B5EF4-FFF2-40B4-BE49-F238E27FC236}">
                <a16:creationId xmlns:a16="http://schemas.microsoft.com/office/drawing/2014/main" id="{8F21E211-AD74-8B40-BB92-ED86E2303CE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00" y="693433"/>
            <a:ext cx="9132100" cy="5136690"/>
          </a:xfrm>
        </p:spPr>
      </p:pic>
    </p:spTree>
    <p:extLst>
      <p:ext uri="{BB962C8B-B14F-4D97-AF65-F5344CB8AC3E}">
        <p14:creationId xmlns:p14="http://schemas.microsoft.com/office/powerpoint/2010/main" val="36988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C87A-AFDA-E443-8F2F-808D6BFD5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Think, Pair, Share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70D12-5544-E440-9053-88DD10D18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kinds of things do we need to know in order to estimate how likely it is that there is intelligent life in our galaxy?</a:t>
            </a:r>
          </a:p>
        </p:txBody>
      </p:sp>
    </p:spTree>
    <p:extLst>
      <p:ext uri="{BB962C8B-B14F-4D97-AF65-F5344CB8AC3E}">
        <p14:creationId xmlns:p14="http://schemas.microsoft.com/office/powerpoint/2010/main" val="1982394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How can we decide the probability of finding life elsewhere?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5676" y="1558221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7030A0"/>
                </a:solidFill>
              </a:rPr>
              <a:t>The Drake Equation</a:t>
            </a:r>
          </a:p>
        </p:txBody>
      </p:sp>
      <p:pic>
        <p:nvPicPr>
          <p:cNvPr id="33796" name="Picture 4" descr="frank dr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4995" y="2019886"/>
            <a:ext cx="3954009" cy="29523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8144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E3791-8AE3-D040-A104-4D6A06A8E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e Big Bang Theory The Drake Equation.mp4">
            <a:hlinkClick r:id="" action="ppaction://media"/>
            <a:extLst>
              <a:ext uri="{FF2B5EF4-FFF2-40B4-BE49-F238E27FC236}">
                <a16:creationId xmlns:a16="http://schemas.microsoft.com/office/drawing/2014/main" id="{EE09286B-A6AF-CB4E-B9E1-F427FCB8A4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374"/>
          </a:xfrm>
        </p:spPr>
      </p:pic>
    </p:spTree>
    <p:extLst>
      <p:ext uri="{BB962C8B-B14F-4D97-AF65-F5344CB8AC3E}">
        <p14:creationId xmlns:p14="http://schemas.microsoft.com/office/powerpoint/2010/main" val="404096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84A1-1CA7-8D49-AB63-F0FDC985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Drake Equation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808C4EB-6939-A346-985C-E93BE2909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845" y="1675408"/>
            <a:ext cx="6256478" cy="7386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7480EE-F740-7246-B3D7-540A1F037602}"/>
              </a:ext>
            </a:extLst>
          </p:cNvPr>
          <p:cNvSpPr txBox="1"/>
          <p:nvPr/>
        </p:nvSpPr>
        <p:spPr>
          <a:xfrm>
            <a:off x="1427576" y="2863916"/>
            <a:ext cx="7087774" cy="35855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/>
              <a:t>R</a:t>
            </a:r>
            <a:r>
              <a:rPr lang="en-US" sz="2400" baseline="-25000" dirty="0"/>
              <a:t>✸</a:t>
            </a:r>
            <a:r>
              <a:rPr lang="en-US" sz="2400" dirty="0"/>
              <a:t> = rate of star formation in our galaxy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/>
              <a:t>f</a:t>
            </a:r>
            <a:r>
              <a:rPr lang="en-US" sz="2400" baseline="-25000" dirty="0" err="1"/>
              <a:t>p</a:t>
            </a:r>
            <a:r>
              <a:rPr lang="en-US" sz="2400" dirty="0"/>
              <a:t> = fraction of stars with planets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n</a:t>
            </a:r>
            <a:r>
              <a:rPr lang="en-US" sz="2400" baseline="-25000" dirty="0"/>
              <a:t>e</a:t>
            </a:r>
            <a:r>
              <a:rPr lang="en-US" sz="2400" dirty="0"/>
              <a:t> = number of planets that can support life per star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/>
              <a:t>f</a:t>
            </a:r>
            <a:r>
              <a:rPr lang="en-US" sz="2400" baseline="-25000" dirty="0" err="1"/>
              <a:t>l</a:t>
            </a:r>
            <a:r>
              <a:rPr lang="en-US" sz="2400" dirty="0"/>
              <a:t> = fraction of habitable planets that develop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i</a:t>
            </a:r>
            <a:r>
              <a:rPr lang="en-US" sz="2400" dirty="0"/>
              <a:t> = fraction of those planets that develop intelligent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c</a:t>
            </a:r>
            <a:r>
              <a:rPr lang="en-US" sz="2400" dirty="0"/>
              <a:t> = fraction of civilizations that develop technology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L = length of technological communication</a:t>
            </a:r>
          </a:p>
          <a:p>
            <a:pPr algn="just"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279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84A1-1CA7-8D49-AB63-F0FDC985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Values: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92A2B-AD58-CD40-9B8C-9A59D1DE36BD}"/>
              </a:ext>
            </a:extLst>
          </p:cNvPr>
          <p:cNvSpPr txBox="1"/>
          <p:nvPr/>
        </p:nvSpPr>
        <p:spPr>
          <a:xfrm>
            <a:off x="3422614" y="1690689"/>
            <a:ext cx="2298771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/>
              <a:t>R</a:t>
            </a:r>
            <a:r>
              <a:rPr lang="en-US" sz="2400" baseline="-25000" dirty="0"/>
              <a:t>✸</a:t>
            </a:r>
            <a:r>
              <a:rPr lang="en-US" sz="2400" dirty="0"/>
              <a:t> = 3 stars/year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/>
              <a:t>f</a:t>
            </a:r>
            <a:r>
              <a:rPr lang="en-US" sz="2400" baseline="-25000" dirty="0" err="1"/>
              <a:t>p</a:t>
            </a:r>
            <a:r>
              <a:rPr lang="en-US" sz="2400" dirty="0"/>
              <a:t> = 1</a:t>
            </a:r>
          </a:p>
          <a:p>
            <a:pPr algn="just"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49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84A1-1CA7-8D49-AB63-F0FDC985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Unknown Values: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30C88B-6C3E-E846-9B67-58258B7B6898}"/>
              </a:ext>
            </a:extLst>
          </p:cNvPr>
          <p:cNvSpPr/>
          <p:nvPr/>
        </p:nvSpPr>
        <p:spPr>
          <a:xfrm>
            <a:off x="822278" y="1690689"/>
            <a:ext cx="7499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/>
              <a:t>n</a:t>
            </a:r>
            <a:r>
              <a:rPr lang="en-US" sz="2400" baseline="-25000" dirty="0"/>
              <a:t>e</a:t>
            </a:r>
            <a:r>
              <a:rPr lang="en-US" sz="2400" dirty="0"/>
              <a:t> = number of planets that can support life per star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/>
              <a:t>f</a:t>
            </a:r>
            <a:r>
              <a:rPr lang="en-US" sz="2400" baseline="-25000" dirty="0" err="1"/>
              <a:t>l</a:t>
            </a:r>
            <a:r>
              <a:rPr lang="en-US" sz="2400" dirty="0"/>
              <a:t> = fraction of habitable planets that develop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i</a:t>
            </a:r>
            <a:r>
              <a:rPr lang="en-US" sz="2400" dirty="0"/>
              <a:t> = fraction of those planets that develop intelligent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c</a:t>
            </a:r>
            <a:r>
              <a:rPr lang="en-US" sz="2400" dirty="0"/>
              <a:t> = fraction of civilizations that develop technology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L = length of technological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98690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65" y="939907"/>
            <a:ext cx="8225715" cy="560376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Line"/>
          <p:cNvSpPr/>
          <p:nvPr/>
        </p:nvSpPr>
        <p:spPr>
          <a:xfrm>
            <a:off x="5869057" y="1473470"/>
            <a:ext cx="1008733" cy="1"/>
          </a:xfrm>
          <a:prstGeom prst="line">
            <a:avLst/>
          </a:prstGeom>
          <a:ln w="50800">
            <a:solidFill>
              <a:srgbClr val="FFFFFF"/>
            </a:solidFill>
            <a:miter lim="400000"/>
            <a:headEnd type="triangle" len="sm"/>
            <a:tailEnd type="triangle" len="sm"/>
          </a:ln>
        </p:spPr>
        <p:txBody>
          <a:bodyPr lIns="35719" tIns="35719" rIns="35719" bIns="35719" anchor="ctr"/>
          <a:lstStyle/>
          <a:p>
            <a:pPr>
              <a:defRPr sz="2400">
                <a:solidFill>
                  <a:srgbClr val="000000"/>
                </a:solidFill>
              </a:defRPr>
            </a:pPr>
            <a:endParaRPr sz="1687"/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173" y="805595"/>
            <a:ext cx="1221582" cy="3857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8E08D080-254B-FD4F-8C8F-803BE439DD32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579438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0055A7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rgbClr val="BE58A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hangingPunct="1"/>
            <a:r>
              <a:rPr lang="en-US" kern="0" dirty="0"/>
              <a:t>The Habitable Zone</a:t>
            </a:r>
          </a:p>
        </p:txBody>
      </p:sp>
    </p:spTree>
    <p:extLst>
      <p:ext uri="{BB962C8B-B14F-4D97-AF65-F5344CB8AC3E}">
        <p14:creationId xmlns:p14="http://schemas.microsoft.com/office/powerpoint/2010/main" val="79514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84A1-1CA7-8D49-AB63-F0FDC985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Unknown Values: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30C88B-6C3E-E846-9B67-58258B7B6898}"/>
              </a:ext>
            </a:extLst>
          </p:cNvPr>
          <p:cNvSpPr/>
          <p:nvPr/>
        </p:nvSpPr>
        <p:spPr>
          <a:xfrm>
            <a:off x="822278" y="1845973"/>
            <a:ext cx="7499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/>
              <a:t>n</a:t>
            </a:r>
            <a:r>
              <a:rPr lang="en-US" sz="2400" baseline="-25000" dirty="0"/>
              <a:t>e</a:t>
            </a:r>
            <a:r>
              <a:rPr lang="en-US" sz="2400" dirty="0"/>
              <a:t> = number of planets that can support life per star</a:t>
            </a:r>
          </a:p>
          <a:p>
            <a:pPr algn="just">
              <a:spcAft>
                <a:spcPts val="600"/>
              </a:spcAft>
            </a:pPr>
            <a:r>
              <a:rPr lang="en-US" sz="2400" dirty="0" err="1"/>
              <a:t>f</a:t>
            </a:r>
            <a:r>
              <a:rPr lang="en-US" sz="2400" baseline="-25000" dirty="0" err="1"/>
              <a:t>l</a:t>
            </a:r>
            <a:r>
              <a:rPr lang="en-US" sz="2400" dirty="0"/>
              <a:t> = fraction of habitable planets that develop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i</a:t>
            </a:r>
            <a:r>
              <a:rPr lang="en-US" sz="2400" dirty="0"/>
              <a:t> = fraction of those planets that develop intelligent life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</a:t>
            </a:r>
            <a:r>
              <a:rPr lang="en-US" sz="2400" baseline="-25000" dirty="0"/>
              <a:t>c</a:t>
            </a:r>
            <a:r>
              <a:rPr lang="en-US" sz="2400" dirty="0"/>
              <a:t> = fraction of civilizations that develop technology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L = length of technological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712514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7391</TotalTime>
  <Words>403</Words>
  <Application>Microsoft Macintosh PowerPoint</Application>
  <PresentationFormat>On-screen Show (4:3)</PresentationFormat>
  <Paragraphs>57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The Search For ExtraTerrestrial Intelligence</vt:lpstr>
      <vt:lpstr>Think, Pair, Share</vt:lpstr>
      <vt:lpstr>How can we decide the probability of finding life elsewhere?</vt:lpstr>
      <vt:lpstr>PowerPoint Presentation</vt:lpstr>
      <vt:lpstr>The Drake Equation</vt:lpstr>
      <vt:lpstr>Known Values:</vt:lpstr>
      <vt:lpstr>Unknown Values:</vt:lpstr>
      <vt:lpstr>PowerPoint Presentation</vt:lpstr>
      <vt:lpstr>Unknown Values:</vt:lpstr>
      <vt:lpstr>Group Discussion</vt:lpstr>
      <vt:lpstr>Answers:</vt:lpstr>
      <vt:lpstr>Problems with the Drake Equation</vt:lpstr>
      <vt:lpstr>Where to look?</vt:lpstr>
      <vt:lpstr>Should We Want to Be Found?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Kirkpatrick, Allison Michelle</dc:creator>
  <cp:lastModifiedBy>Kirkpatrick, Allison Michelle</cp:lastModifiedBy>
  <cp:revision>20</cp:revision>
  <dcterms:created xsi:type="dcterms:W3CDTF">2018-10-05T15:57:24Z</dcterms:created>
  <dcterms:modified xsi:type="dcterms:W3CDTF">2019-07-21T19:49:44Z</dcterms:modified>
</cp:coreProperties>
</file>