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
  </p:notesMasterIdLst>
  <p:sldIdLst>
    <p:sldId id="332" r:id="rId2"/>
    <p:sldId id="347" r:id="rId3"/>
    <p:sldId id="352" r:id="rId4"/>
    <p:sldId id="353"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p:restoredTop sz="94666"/>
  </p:normalViewPr>
  <p:slideViewPr>
    <p:cSldViewPr snapToGrid="0" snapToObjects="1">
      <p:cViewPr varScale="1">
        <p:scale>
          <a:sx n="108" d="100"/>
          <a:sy n="108" d="100"/>
        </p:scale>
        <p:origin x="106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2AB204-7C80-3D4A-B5E1-60AF4C3DE127}" type="datetimeFigureOut">
              <a:rPr lang="en-US" smtClean="0"/>
              <a:t>8/10/19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6DA510-6ECD-0244-8489-B6B36C60EDE1}" type="slidenum">
              <a:rPr lang="en-US" smtClean="0"/>
              <a:t>‹#›</a:t>
            </a:fld>
            <a:endParaRPr lang="en-US"/>
          </a:p>
        </p:txBody>
      </p:sp>
    </p:spTree>
    <p:extLst>
      <p:ext uri="{BB962C8B-B14F-4D97-AF65-F5344CB8AC3E}">
        <p14:creationId xmlns:p14="http://schemas.microsoft.com/office/powerpoint/2010/main" val="2159799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Whirlpool galaxy. Blue is CO. Let’s contemplate this picture. All the dust is the dark spots—that’s the interstellar medium. The denser gas are the molecular clouds—the sites of star formation. Star formation does not happen everywhere in a galaxy!</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9116663-B372-3E48-9F73-B21AA219DB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4052430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ＭＳ Ｐゴシック" charset="0"/>
                <a:cs typeface="+mn-cs"/>
              </a:rPr>
              <a:t> Inside the clumps, we observe elongated gaseous filaments, and inside filaments are cores, which are where new stars are able to form.</a:t>
            </a:r>
          </a:p>
          <a:p>
            <a:endParaRPr lang="en-US" sz="1200" b="0" i="0" kern="1200" dirty="0">
              <a:solidFill>
                <a:schemeClr val="tx1"/>
              </a:solidFill>
              <a:effectLst/>
              <a:latin typeface="Arial" charset="0"/>
              <a:ea typeface="ＭＳ Ｐゴシック" charset="0"/>
              <a:cs typeface="+mn-cs"/>
            </a:endParaRPr>
          </a:p>
          <a:p>
            <a:r>
              <a:rPr lang="en-US" sz="1200" b="0" i="0" kern="1200" dirty="0">
                <a:solidFill>
                  <a:schemeClr val="tx1"/>
                </a:solidFill>
                <a:effectLst/>
                <a:latin typeface="Arial" charset="0"/>
                <a:ea typeface="ＭＳ Ｐゴシック" charset="0"/>
                <a:cs typeface="+mn-cs"/>
              </a:rPr>
              <a:t>Let’s pause and think about the distances. What is 1 AU? So are </a:t>
            </a:r>
            <a:r>
              <a:rPr lang="en-US" sz="1200" b="0" i="0" kern="1200" dirty="0" err="1">
                <a:solidFill>
                  <a:schemeClr val="tx1"/>
                </a:solidFill>
                <a:effectLst/>
                <a:latin typeface="Arial" charset="0"/>
                <a:ea typeface="ＭＳ Ｐゴシック" charset="0"/>
                <a:cs typeface="+mn-cs"/>
              </a:rPr>
              <a:t>protostellar</a:t>
            </a:r>
            <a:r>
              <a:rPr lang="en-US" sz="1200" b="0" i="0" kern="1200" dirty="0">
                <a:solidFill>
                  <a:schemeClr val="tx1"/>
                </a:solidFill>
                <a:effectLst/>
                <a:latin typeface="Arial" charset="0"/>
                <a:ea typeface="ＭＳ Ｐゴシック" charset="0"/>
                <a:cs typeface="+mn-cs"/>
              </a:rPr>
              <a:t> objects big? Do you think that is all a star?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9116663-B372-3E48-9F73-B21AA219DB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145110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Circles identify cores, which you are going to do on the worksheet. Astronomers then relate the amount of gas to the number of stars formed.</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9116663-B372-3E48-9F73-B21AA219DB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Tree>
    <p:extLst>
      <p:ext uri="{BB962C8B-B14F-4D97-AF65-F5344CB8AC3E}">
        <p14:creationId xmlns:p14="http://schemas.microsoft.com/office/powerpoint/2010/main" val="3400159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BENN9068_08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25866" y="560763"/>
            <a:ext cx="4929557" cy="6308660"/>
          </a:xfrm>
          <a:prstGeom prst="rect">
            <a:avLst/>
          </a:prstGeom>
        </p:spPr>
      </p:pic>
      <p:sp>
        <p:nvSpPr>
          <p:cNvPr id="4098" name="Rectangle 2"/>
          <p:cNvSpPr>
            <a:spLocks noGrp="1" noChangeArrowheads="1"/>
          </p:cNvSpPr>
          <p:nvPr>
            <p:ph type="ctrTitle"/>
          </p:nvPr>
        </p:nvSpPr>
        <p:spPr>
          <a:xfrm>
            <a:off x="365126" y="2921171"/>
            <a:ext cx="3302688" cy="1015663"/>
          </a:xfrm>
          <a:extLst>
            <a:ext uri="{909E8E84-426E-40dd-AFC4-6F175D3DCCD1}">
              <a14:hiddenFill xmlns:a14="http://schemas.microsoft.com/office/drawing/2010/main" xmlns="">
                <a:solidFill>
                  <a:schemeClr val="accent1"/>
                </a:solidFill>
              </a14:hiddenFill>
            </a:ext>
          </a:extLst>
        </p:spPr>
        <p:txBody>
          <a:bodyPr lIns="91440"/>
          <a:lstStyle>
            <a:lvl1pPr>
              <a:defRPr sz="3000" baseline="0">
                <a:solidFill>
                  <a:schemeClr val="tx1"/>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365126" y="4860925"/>
            <a:ext cx="6569075" cy="400110"/>
          </a:xfrm>
        </p:spPr>
        <p:txBody>
          <a:bodyPr>
            <a:spAutoFit/>
          </a:bodyPr>
          <a:lstStyle>
            <a:lvl1pPr marL="0" indent="0">
              <a:buFontTx/>
              <a:buNone/>
              <a:defRPr sz="2000" baseline="0"/>
            </a:lvl1pPr>
          </a:lstStyle>
          <a:p>
            <a:pPr lvl="0"/>
            <a:endParaRPr lang="en-US" noProof="0" dirty="0"/>
          </a:p>
        </p:txBody>
      </p:sp>
      <p:sp>
        <p:nvSpPr>
          <p:cNvPr id="4113" name="Rectangle 17"/>
          <p:cNvSpPr>
            <a:spLocks noGrp="1" noChangeArrowheads="1"/>
          </p:cNvSpPr>
          <p:nvPr>
            <p:ph type="ftr" sz="quarter" idx="3"/>
          </p:nvPr>
        </p:nvSpPr>
        <p:spPr/>
        <p:txBody>
          <a:bodyPr/>
          <a:lstStyle>
            <a:lvl1pPr>
              <a:defRPr/>
            </a:lvl1pPr>
          </a:lstStyle>
          <a:p>
            <a:r>
              <a:rPr lang="en-GB" dirty="0"/>
              <a:t>© 2017 Pearson Education, Inc.</a:t>
            </a:r>
          </a:p>
        </p:txBody>
      </p:sp>
      <p:sp>
        <p:nvSpPr>
          <p:cNvPr id="4101" name="Rectangle 5"/>
          <p:cNvSpPr>
            <a:spLocks noChangeArrowheads="1"/>
          </p:cNvSpPr>
          <p:nvPr/>
        </p:nvSpPr>
        <p:spPr bwMode="auto">
          <a:xfrm>
            <a:off x="-6350" y="0"/>
            <a:ext cx="9162288" cy="609600"/>
          </a:xfrm>
          <a:prstGeom prst="rect">
            <a:avLst/>
          </a:prstGeom>
          <a:solidFill>
            <a:srgbClr val="0055A7"/>
          </a:solidFill>
          <a:ln>
            <a:noFill/>
          </a:ln>
          <a:effectLst/>
        </p:spPr>
        <p:txBody>
          <a:bodyPr wrap="none" anchor="ctr"/>
          <a:lstStyle/>
          <a:p>
            <a:pPr algn="ctr"/>
            <a:endParaRPr lang="en-US" sz="1800" dirty="0">
              <a:solidFill>
                <a:schemeClr val="accent1"/>
              </a:solidFill>
            </a:endParaRPr>
          </a:p>
        </p:txBody>
      </p:sp>
      <p:sp>
        <p:nvSpPr>
          <p:cNvPr id="4102" name="Text Box 6"/>
          <p:cNvSpPr txBox="1">
            <a:spLocks noChangeArrowheads="1"/>
          </p:cNvSpPr>
          <p:nvPr/>
        </p:nvSpPr>
        <p:spPr bwMode="auto">
          <a:xfrm>
            <a:off x="365125" y="44452"/>
            <a:ext cx="8001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rgbClr val="FFFFFF"/>
                </a:solidFill>
              </a:rPr>
              <a:t>Chapter 16 Lecture</a:t>
            </a:r>
          </a:p>
        </p:txBody>
      </p:sp>
    </p:spTree>
    <p:extLst>
      <p:ext uri="{BB962C8B-B14F-4D97-AF65-F5344CB8AC3E}">
        <p14:creationId xmlns:p14="http://schemas.microsoft.com/office/powerpoint/2010/main" val="1329683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5A7"/>
                </a:solidFill>
              </a:defRPr>
            </a:lvl1pPr>
          </a:lstStyle>
          <a:p>
            <a:r>
              <a:rPr lang="en-US" dirty="0"/>
              <a:t>Click to edit Master title style</a:t>
            </a:r>
          </a:p>
        </p:txBody>
      </p:sp>
      <p:sp>
        <p:nvSpPr>
          <p:cNvPr id="3" name="Content Placeholder 2"/>
          <p:cNvSpPr>
            <a:spLocks noGrp="1"/>
          </p:cNvSpPr>
          <p:nvPr>
            <p:ph idx="1"/>
          </p:nvPr>
        </p:nvSpPr>
        <p:spPr/>
        <p:txBody>
          <a:bodyPr/>
          <a:lstStyle>
            <a:lvl1pPr marL="457200" indent="-457200">
              <a:buClr>
                <a:srgbClr val="0055A7"/>
              </a:buClr>
              <a:buFont typeface="Arial"/>
              <a:buChar char="•"/>
              <a:defRPr>
                <a:solidFill>
                  <a:schemeClr val="tx1"/>
                </a:solidFill>
              </a:defRPr>
            </a:lvl1pPr>
            <a:lvl2pPr marL="914400" indent="-457200">
              <a:buClr>
                <a:srgbClr val="0055A7"/>
              </a:buClr>
              <a:buFont typeface="Arial"/>
              <a:buChar char="•"/>
              <a:defRPr>
                <a:solidFill>
                  <a:schemeClr val="tx1"/>
                </a:solidFill>
              </a:defRPr>
            </a:lvl2pPr>
            <a:lvl3pPr marL="1257300" indent="-342900">
              <a:buClr>
                <a:srgbClr val="0055A7"/>
              </a:buClr>
              <a:buFont typeface="Arial"/>
              <a:buChar char="•"/>
              <a:defRPr>
                <a:solidFill>
                  <a:schemeClr val="tx1"/>
                </a:solidFill>
              </a:defRPr>
            </a:lvl3pPr>
            <a:lvl4pPr marL="1714500" indent="-342900">
              <a:buClr>
                <a:srgbClr val="0055A7"/>
              </a:buClr>
              <a:buFont typeface="Arial"/>
              <a:buChar char="•"/>
              <a:defRPr>
                <a:solidFill>
                  <a:schemeClr val="tx1"/>
                </a:solidFill>
              </a:defRPr>
            </a:lvl4pPr>
            <a:lvl5pPr marL="2171700" indent="-342900">
              <a:buClr>
                <a:srgbClr val="0055A7"/>
              </a:buClr>
              <a:buFont typeface="Arial"/>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GB" dirty="0"/>
              <a:t>© 2017 Pearson Education, Inc.</a:t>
            </a:r>
          </a:p>
        </p:txBody>
      </p:sp>
    </p:spTree>
    <p:extLst>
      <p:ext uri="{BB962C8B-B14F-4D97-AF65-F5344CB8AC3E}">
        <p14:creationId xmlns:p14="http://schemas.microsoft.com/office/powerpoint/2010/main" val="147039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55A7"/>
                </a:solidFill>
              </a:defRPr>
            </a:lvl1pPr>
          </a:lstStyle>
          <a:p>
            <a:r>
              <a:rPr lang="en-US" dirty="0"/>
              <a:t>Click to edit Master title style</a:t>
            </a:r>
          </a:p>
        </p:txBody>
      </p:sp>
      <p:sp>
        <p:nvSpPr>
          <p:cNvPr id="3" name="Content Placeholder 2"/>
          <p:cNvSpPr>
            <a:spLocks noGrp="1"/>
          </p:cNvSpPr>
          <p:nvPr>
            <p:ph sz="half" idx="1"/>
          </p:nvPr>
        </p:nvSpPr>
        <p:spPr>
          <a:xfrm>
            <a:off x="365125" y="1141415"/>
            <a:ext cx="4038600" cy="5106987"/>
          </a:xfrm>
        </p:spPr>
        <p:txBody>
          <a:bodyPr/>
          <a:lstStyle>
            <a:lvl1pPr>
              <a:buClr>
                <a:srgbClr val="0055A7"/>
              </a:buClr>
              <a:defRPr sz="2800"/>
            </a:lvl1pPr>
            <a:lvl2pPr>
              <a:buClr>
                <a:srgbClr val="0055A7"/>
              </a:buClr>
              <a:defRPr sz="2400"/>
            </a:lvl2pPr>
            <a:lvl3pPr>
              <a:buClr>
                <a:srgbClr val="0055A7"/>
              </a:buClr>
              <a:defRPr sz="2000"/>
            </a:lvl3pPr>
            <a:lvl4pPr>
              <a:buClr>
                <a:srgbClr val="0055A7"/>
              </a:buClr>
              <a:defRPr sz="1800"/>
            </a:lvl4pPr>
            <a:lvl5pPr>
              <a:buClr>
                <a:srgbClr val="0055A7"/>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56125" y="1141415"/>
            <a:ext cx="4038600" cy="5106987"/>
          </a:xfrm>
        </p:spPr>
        <p:txBody>
          <a:bodyPr/>
          <a:lstStyle>
            <a:lvl1pPr>
              <a:buClr>
                <a:srgbClr val="0055A7"/>
              </a:buClr>
              <a:defRPr sz="2800"/>
            </a:lvl1pPr>
            <a:lvl2pPr>
              <a:buClr>
                <a:srgbClr val="0055A7"/>
              </a:buClr>
              <a:defRPr sz="2400"/>
            </a:lvl2pPr>
            <a:lvl3pPr>
              <a:buClr>
                <a:srgbClr val="0055A7"/>
              </a:buClr>
              <a:defRPr sz="2000"/>
            </a:lvl3pPr>
            <a:lvl4pPr>
              <a:buClr>
                <a:srgbClr val="0055A7"/>
              </a:buClr>
              <a:defRPr sz="1800"/>
            </a:lvl4pPr>
            <a:lvl5pPr>
              <a:buClr>
                <a:srgbClr val="0055A7"/>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r>
              <a:rPr lang="en-GB" dirty="0"/>
              <a:t>© 2017 Pearson Education, Inc.</a:t>
            </a:r>
          </a:p>
        </p:txBody>
      </p:sp>
    </p:spTree>
    <p:extLst>
      <p:ext uri="{BB962C8B-B14F-4D97-AF65-F5344CB8AC3E}">
        <p14:creationId xmlns:p14="http://schemas.microsoft.com/office/powerpoint/2010/main" val="341756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en-GB" dirty="0"/>
              <a:t>© 2017 Pearson Education, Inc.</a:t>
            </a:r>
          </a:p>
        </p:txBody>
      </p:sp>
    </p:spTree>
    <p:extLst>
      <p:ext uri="{BB962C8B-B14F-4D97-AF65-F5344CB8AC3E}">
        <p14:creationId xmlns:p14="http://schemas.microsoft.com/office/powerpoint/2010/main" val="1508267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xmlns="">
                <a:solidFill>
                  <a:srgbClr val="333399"/>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5"/>
            <a:ext cx="8229600" cy="5106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4" y="6613525"/>
            <a:ext cx="5399087"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a:t>© 2017 Pearson Education, Inc.</a:t>
            </a:r>
          </a:p>
        </p:txBody>
      </p:sp>
    </p:spTree>
    <p:extLst>
      <p:ext uri="{BB962C8B-B14F-4D97-AF65-F5344CB8AC3E}">
        <p14:creationId xmlns:p14="http://schemas.microsoft.com/office/powerpoint/2010/main" val="3587271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dt="0"/>
  <p:txStyles>
    <p:titleStyle>
      <a:lvl1pPr algn="l" rtl="0" fontAlgn="base">
        <a:spcBef>
          <a:spcPct val="50000"/>
        </a:spcBef>
        <a:spcAft>
          <a:spcPct val="0"/>
        </a:spcAft>
        <a:defRPr sz="3200" b="1">
          <a:solidFill>
            <a:srgbClr val="0055A7"/>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0055A7"/>
        </a:buClr>
        <a:buChar char="•"/>
        <a:defRPr sz="2800">
          <a:solidFill>
            <a:schemeClr val="tx1"/>
          </a:solidFill>
          <a:latin typeface="+mn-lt"/>
          <a:ea typeface="+mn-ea"/>
          <a:cs typeface="+mn-cs"/>
        </a:defRPr>
      </a:lvl1pPr>
      <a:lvl2pPr marL="800100" indent="-342900" algn="l" rtl="0" fontAlgn="base">
        <a:spcBef>
          <a:spcPct val="20000"/>
        </a:spcBef>
        <a:spcAft>
          <a:spcPct val="0"/>
        </a:spcAft>
        <a:buClr>
          <a:srgbClr val="0055A7"/>
        </a:buClr>
        <a:buFont typeface="Arial"/>
        <a:buChar char="•"/>
        <a:tabLst/>
        <a:defRPr sz="2800">
          <a:solidFill>
            <a:schemeClr val="tx1"/>
          </a:solidFill>
          <a:latin typeface="+mn-lt"/>
          <a:ea typeface="+mn-ea"/>
        </a:defRPr>
      </a:lvl2pPr>
      <a:lvl3pPr marL="1143000" indent="-228600" algn="l" rtl="0" fontAlgn="base">
        <a:spcBef>
          <a:spcPct val="20000"/>
        </a:spcBef>
        <a:spcAft>
          <a:spcPct val="0"/>
        </a:spcAft>
        <a:buClr>
          <a:srgbClr val="0055A7"/>
        </a:buClr>
        <a:buChar char="•"/>
        <a:defRPr sz="2400">
          <a:solidFill>
            <a:schemeClr val="tx1"/>
          </a:solidFill>
          <a:latin typeface="+mn-lt"/>
          <a:ea typeface="+mn-ea"/>
        </a:defRPr>
      </a:lvl3pPr>
      <a:lvl4pPr marL="1600200" indent="-228600" algn="l" rtl="0" fontAlgn="base">
        <a:spcBef>
          <a:spcPct val="20000"/>
        </a:spcBef>
        <a:spcAft>
          <a:spcPct val="0"/>
        </a:spcAft>
        <a:buClr>
          <a:srgbClr val="0055A7"/>
        </a:buClr>
        <a:buChar char="–"/>
        <a:defRPr sz="2000">
          <a:solidFill>
            <a:schemeClr val="tx1"/>
          </a:solidFill>
          <a:latin typeface="+mn-lt"/>
          <a:ea typeface="+mn-ea"/>
        </a:defRPr>
      </a:lvl4pPr>
      <a:lvl5pPr marL="2057400" indent="-228600" algn="l" rtl="0" fontAlgn="base">
        <a:spcBef>
          <a:spcPct val="20000"/>
        </a:spcBef>
        <a:spcAft>
          <a:spcPct val="0"/>
        </a:spcAft>
        <a:buClr>
          <a:srgbClr val="0055A7"/>
        </a:buClr>
        <a:buFont typeface="Arial"/>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D941-7F43-1A43-895C-DA042BE1ECE3}"/>
              </a:ext>
            </a:extLst>
          </p:cNvPr>
          <p:cNvSpPr>
            <a:spLocks noGrp="1"/>
          </p:cNvSpPr>
          <p:nvPr>
            <p:ph type="title"/>
          </p:nvPr>
        </p:nvSpPr>
        <p:spPr>
          <a:xfrm>
            <a:off x="0" y="0"/>
            <a:ext cx="9144000" cy="1077218"/>
          </a:xfrm>
        </p:spPr>
        <p:txBody>
          <a:bodyPr/>
          <a:lstStyle/>
          <a:p>
            <a:r>
              <a:rPr lang="en-US" dirty="0"/>
              <a:t>Distribution of Molecular Clouds: CO</a:t>
            </a:r>
            <a:br>
              <a:rPr lang="en-US" dirty="0"/>
            </a:br>
            <a:r>
              <a:rPr lang="en-US" dirty="0"/>
              <a:t>; </a:t>
            </a:r>
          </a:p>
        </p:txBody>
      </p:sp>
      <p:pic>
        <p:nvPicPr>
          <p:cNvPr id="6" name="Picture 5">
            <a:extLst>
              <a:ext uri="{FF2B5EF4-FFF2-40B4-BE49-F238E27FC236}">
                <a16:creationId xmlns:a16="http://schemas.microsoft.com/office/drawing/2014/main" id="{D3DD0225-FCA5-9147-92F3-F9BFEE3D0A26}"/>
              </a:ext>
            </a:extLst>
          </p:cNvPr>
          <p:cNvPicPr>
            <a:picLocks noChangeAspect="1"/>
          </p:cNvPicPr>
          <p:nvPr/>
        </p:nvPicPr>
        <p:blipFill>
          <a:blip r:embed="rId3"/>
          <a:stretch>
            <a:fillRect/>
          </a:stretch>
        </p:blipFill>
        <p:spPr>
          <a:xfrm>
            <a:off x="0" y="565150"/>
            <a:ext cx="9153236" cy="6292850"/>
          </a:xfrm>
          <a:prstGeom prst="rect">
            <a:avLst/>
          </a:prstGeom>
        </p:spPr>
      </p:pic>
    </p:spTree>
    <p:extLst>
      <p:ext uri="{BB962C8B-B14F-4D97-AF65-F5344CB8AC3E}">
        <p14:creationId xmlns:p14="http://schemas.microsoft.com/office/powerpoint/2010/main" val="15499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D6BB-8862-484A-A17E-3F0422D8BAA8}"/>
              </a:ext>
            </a:extLst>
          </p:cNvPr>
          <p:cNvSpPr>
            <a:spLocks noGrp="1"/>
          </p:cNvSpPr>
          <p:nvPr>
            <p:ph type="title"/>
          </p:nvPr>
        </p:nvSpPr>
        <p:spPr/>
        <p:txBody>
          <a:bodyPr/>
          <a:lstStyle/>
          <a:p>
            <a:r>
              <a:rPr lang="en-US" dirty="0"/>
              <a:t>Far-IR/Submillimeter: </a:t>
            </a:r>
            <a:r>
              <a:rPr lang="en-US" sz="2800" b="0" dirty="0" err="1"/>
              <a:t>Pokhrel</a:t>
            </a:r>
            <a:r>
              <a:rPr lang="en-US" sz="2800" b="0" dirty="0"/>
              <a:t> et al. 2018</a:t>
            </a:r>
          </a:p>
        </p:txBody>
      </p:sp>
      <p:pic>
        <p:nvPicPr>
          <p:cNvPr id="6" name="Picture 5">
            <a:extLst>
              <a:ext uri="{FF2B5EF4-FFF2-40B4-BE49-F238E27FC236}">
                <a16:creationId xmlns:a16="http://schemas.microsoft.com/office/drawing/2014/main" id="{3CA423B2-7FBE-3146-9FBC-B2092A26D6EA}"/>
              </a:ext>
            </a:extLst>
          </p:cNvPr>
          <p:cNvPicPr>
            <a:picLocks noChangeAspect="1"/>
          </p:cNvPicPr>
          <p:nvPr/>
        </p:nvPicPr>
        <p:blipFill>
          <a:blip r:embed="rId3"/>
          <a:stretch>
            <a:fillRect/>
          </a:stretch>
        </p:blipFill>
        <p:spPr>
          <a:xfrm>
            <a:off x="1844567" y="579438"/>
            <a:ext cx="4895413" cy="6278562"/>
          </a:xfrm>
          <a:prstGeom prst="rect">
            <a:avLst/>
          </a:prstGeom>
        </p:spPr>
      </p:pic>
      <p:sp>
        <p:nvSpPr>
          <p:cNvPr id="7" name="TextBox 6">
            <a:extLst>
              <a:ext uri="{FF2B5EF4-FFF2-40B4-BE49-F238E27FC236}">
                <a16:creationId xmlns:a16="http://schemas.microsoft.com/office/drawing/2014/main" id="{5389A300-494F-2641-AB4C-A4205B09522C}"/>
              </a:ext>
            </a:extLst>
          </p:cNvPr>
          <p:cNvSpPr txBox="1"/>
          <p:nvPr/>
        </p:nvSpPr>
        <p:spPr>
          <a:xfrm>
            <a:off x="6739979" y="1103586"/>
            <a:ext cx="2404022" cy="1631216"/>
          </a:xfrm>
          <a:prstGeom prst="rect">
            <a:avLst/>
          </a:prstGeom>
          <a:noFill/>
        </p:spPr>
        <p:txBody>
          <a:bodyPr wrap="square" rtlCol="0">
            <a:spAutoFit/>
          </a:bodyPr>
          <a:lstStyle/>
          <a:p>
            <a:pPr eaLnBrk="0" fontAlgn="base" hangingPunct="0">
              <a:spcBef>
                <a:spcPct val="0"/>
              </a:spcBef>
              <a:spcAft>
                <a:spcPct val="0"/>
              </a:spcAft>
            </a:pPr>
            <a:r>
              <a:rPr lang="en-US" sz="2000" i="1" dirty="0">
                <a:solidFill>
                  <a:srgbClr val="000000"/>
                </a:solidFill>
                <a:latin typeface="Arial" charset="0"/>
                <a:ea typeface="ＭＳ Ｐゴシック" charset="0"/>
              </a:rPr>
              <a:t>Telescopes: Herschel, </a:t>
            </a:r>
          </a:p>
          <a:p>
            <a:pPr eaLnBrk="0" fontAlgn="base" hangingPunct="0">
              <a:spcBef>
                <a:spcPct val="0"/>
              </a:spcBef>
              <a:spcAft>
                <a:spcPct val="0"/>
              </a:spcAft>
            </a:pPr>
            <a:r>
              <a:rPr lang="en-US" sz="2000" i="1" dirty="0">
                <a:solidFill>
                  <a:srgbClr val="000000"/>
                </a:solidFill>
                <a:latin typeface="Arial" charset="0"/>
                <a:ea typeface="ＭＳ Ｐゴシック" charset="0"/>
              </a:rPr>
              <a:t>James Clerk Maxwell Telescope, </a:t>
            </a:r>
          </a:p>
          <a:p>
            <a:pPr eaLnBrk="0" fontAlgn="base" hangingPunct="0">
              <a:spcBef>
                <a:spcPct val="0"/>
              </a:spcBef>
              <a:spcAft>
                <a:spcPct val="0"/>
              </a:spcAft>
            </a:pPr>
            <a:r>
              <a:rPr lang="en-US" sz="2000" i="1" dirty="0">
                <a:solidFill>
                  <a:srgbClr val="000000"/>
                </a:solidFill>
                <a:latin typeface="Arial" charset="0"/>
                <a:ea typeface="ＭＳ Ｐゴシック" charset="0"/>
              </a:rPr>
              <a:t>Very Large Array</a:t>
            </a:r>
          </a:p>
        </p:txBody>
      </p:sp>
    </p:spTree>
    <p:extLst>
      <p:ext uri="{BB962C8B-B14F-4D97-AF65-F5344CB8AC3E}">
        <p14:creationId xmlns:p14="http://schemas.microsoft.com/office/powerpoint/2010/main" val="264343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44196-3CB4-5840-BC71-DD4E6D99FD9E}"/>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24624341-F1D0-F142-B9F3-EC0F0C33D612}"/>
              </a:ext>
            </a:extLst>
          </p:cNvPr>
          <p:cNvPicPr>
            <a:picLocks noGrp="1" noChangeAspect="1"/>
          </p:cNvPicPr>
          <p:nvPr>
            <p:ph sz="half" idx="1"/>
          </p:nvPr>
        </p:nvPicPr>
        <p:blipFill>
          <a:blip r:embed="rId2"/>
          <a:stretch>
            <a:fillRect/>
          </a:stretch>
        </p:blipFill>
        <p:spPr>
          <a:xfrm>
            <a:off x="365125" y="61008"/>
            <a:ext cx="6598250" cy="6796992"/>
          </a:xfrm>
        </p:spPr>
      </p:pic>
      <p:sp>
        <p:nvSpPr>
          <p:cNvPr id="4" name="Content Placeholder 3">
            <a:extLst>
              <a:ext uri="{FF2B5EF4-FFF2-40B4-BE49-F238E27FC236}">
                <a16:creationId xmlns:a16="http://schemas.microsoft.com/office/drawing/2014/main" id="{0E9F2D82-FBF2-944D-9DF5-5FE3B35BA8AE}"/>
              </a:ext>
            </a:extLst>
          </p:cNvPr>
          <p:cNvSpPr>
            <a:spLocks noGrp="1"/>
          </p:cNvSpPr>
          <p:nvPr>
            <p:ph sz="half" idx="2"/>
          </p:nvPr>
        </p:nvSpPr>
        <p:spPr>
          <a:xfrm>
            <a:off x="7065633" y="5168456"/>
            <a:ext cx="1976108" cy="592794"/>
          </a:xfrm>
        </p:spPr>
        <p:txBody>
          <a:bodyPr/>
          <a:lstStyle/>
          <a:p>
            <a:pPr marL="0" indent="0">
              <a:buNone/>
            </a:pPr>
            <a:r>
              <a:rPr lang="en-US" dirty="0"/>
              <a:t>Herschel far-IR telescope</a:t>
            </a:r>
          </a:p>
        </p:txBody>
      </p:sp>
      <p:sp>
        <p:nvSpPr>
          <p:cNvPr id="8" name="TextBox 7">
            <a:extLst>
              <a:ext uri="{FF2B5EF4-FFF2-40B4-BE49-F238E27FC236}">
                <a16:creationId xmlns:a16="http://schemas.microsoft.com/office/drawing/2014/main" id="{5BC9A422-8F0E-D84B-B666-B071631E89AF}"/>
              </a:ext>
            </a:extLst>
          </p:cNvPr>
          <p:cNvSpPr txBox="1"/>
          <p:nvPr/>
        </p:nvSpPr>
        <p:spPr>
          <a:xfrm>
            <a:off x="365126" y="6448097"/>
            <a:ext cx="2488434" cy="369332"/>
          </a:xfrm>
          <a:prstGeom prst="rect">
            <a:avLst/>
          </a:prstGeom>
          <a:noFill/>
        </p:spPr>
        <p:txBody>
          <a:bodyPr wrap="square" rtlCol="0">
            <a:spAutoFit/>
          </a:bodyPr>
          <a:lstStyle/>
          <a:p>
            <a:pPr eaLnBrk="0" fontAlgn="base" hangingPunct="0">
              <a:spcBef>
                <a:spcPct val="0"/>
              </a:spcBef>
              <a:spcAft>
                <a:spcPct val="0"/>
              </a:spcAft>
            </a:pPr>
            <a:r>
              <a:rPr lang="en-US" dirty="0" err="1">
                <a:solidFill>
                  <a:srgbClr val="FFFFFF"/>
                </a:solidFill>
                <a:latin typeface="Arial" charset="0"/>
                <a:ea typeface="ＭＳ Ｐゴシック" charset="0"/>
              </a:rPr>
              <a:t>Pokhrel</a:t>
            </a:r>
            <a:r>
              <a:rPr lang="en-US" dirty="0">
                <a:solidFill>
                  <a:srgbClr val="FFFFFF"/>
                </a:solidFill>
                <a:latin typeface="Arial" charset="0"/>
                <a:ea typeface="ＭＳ Ｐゴシック" charset="0"/>
              </a:rPr>
              <a:t> et al. (2015)</a:t>
            </a:r>
          </a:p>
        </p:txBody>
      </p:sp>
    </p:spTree>
    <p:extLst>
      <p:ext uri="{BB962C8B-B14F-4D97-AF65-F5344CB8AC3E}">
        <p14:creationId xmlns:p14="http://schemas.microsoft.com/office/powerpoint/2010/main" val="3954011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40D6B7-EC47-5B4E-A833-F73B993F601B}"/>
              </a:ext>
            </a:extLst>
          </p:cNvPr>
          <p:cNvPicPr>
            <a:picLocks noChangeAspect="1"/>
          </p:cNvPicPr>
          <p:nvPr/>
        </p:nvPicPr>
        <p:blipFill>
          <a:blip r:embed="rId3"/>
          <a:stretch>
            <a:fillRect/>
          </a:stretch>
        </p:blipFill>
        <p:spPr>
          <a:xfrm>
            <a:off x="380247" y="-160952"/>
            <a:ext cx="7644403" cy="7018952"/>
          </a:xfrm>
          <a:prstGeom prst="rect">
            <a:avLst/>
          </a:prstGeom>
        </p:spPr>
      </p:pic>
    </p:spTree>
    <p:extLst>
      <p:ext uri="{BB962C8B-B14F-4D97-AF65-F5344CB8AC3E}">
        <p14:creationId xmlns:p14="http://schemas.microsoft.com/office/powerpoint/2010/main" val="2059461543"/>
      </p:ext>
    </p:extLst>
  </p:cSld>
  <p:clrMapOvr>
    <a:masterClrMapping/>
  </p:clrMapOvr>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Words>
  <Application>Microsoft Macintosh PowerPoint</Application>
  <PresentationFormat>On-screen Show (4:3)</PresentationFormat>
  <Paragraphs>15</Paragraphs>
  <Slides>4</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HA5Lect_template</vt:lpstr>
      <vt:lpstr>Distribution of Molecular Clouds: CO ; </vt:lpstr>
      <vt:lpstr>Far-IR/Submillimeter: Pokhrel et al. 2018</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Distribution of Molecular Clouds: CO ; </dc:title>
  <dc:creator>Kirkpatrick, Allison Michelle</dc:creator>
  <cp:lastModifiedBy>Kirkpatrick, Allison Michelle</cp:lastModifiedBy>
  <cp:revision>1</cp:revision>
  <dcterms:created xsi:type="dcterms:W3CDTF">2019-08-10T21:00:39Z</dcterms:created>
  <dcterms:modified xsi:type="dcterms:W3CDTF">2019-08-10T21:01:25Z</dcterms:modified>
</cp:coreProperties>
</file>